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1" r:id="rId1"/>
    <p:sldMasterId id="2147484225" r:id="rId2"/>
    <p:sldMasterId id="2147484264" r:id="rId3"/>
  </p:sldMasterIdLst>
  <p:notesMasterIdLst>
    <p:notesMasterId r:id="rId21"/>
  </p:notesMasterIdLst>
  <p:handoutMasterIdLst>
    <p:handoutMasterId r:id="rId22"/>
  </p:handoutMasterIdLst>
  <p:sldIdLst>
    <p:sldId id="290" r:id="rId4"/>
    <p:sldId id="316" r:id="rId5"/>
    <p:sldId id="317" r:id="rId6"/>
    <p:sldId id="318" r:id="rId7"/>
    <p:sldId id="321" r:id="rId8"/>
    <p:sldId id="319" r:id="rId9"/>
    <p:sldId id="320" r:id="rId10"/>
    <p:sldId id="331" r:id="rId11"/>
    <p:sldId id="322" r:id="rId12"/>
    <p:sldId id="326" r:id="rId13"/>
    <p:sldId id="325" r:id="rId14"/>
    <p:sldId id="323" r:id="rId15"/>
    <p:sldId id="324" r:id="rId16"/>
    <p:sldId id="327" r:id="rId17"/>
    <p:sldId id="329" r:id="rId18"/>
    <p:sldId id="330" r:id="rId19"/>
    <p:sldId id="328" r:id="rId20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-96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-96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-96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-96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-96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-96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-96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-96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-9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D26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6"/>
    <p:restoredTop sz="90815" autoAdjust="0"/>
  </p:normalViewPr>
  <p:slideViewPr>
    <p:cSldViewPr snapToGrid="0">
      <p:cViewPr>
        <p:scale>
          <a:sx n="80" d="100"/>
          <a:sy n="80" d="100"/>
        </p:scale>
        <p:origin x="-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l-NL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D18D9E-96E9-4578-8509-680D9282F1D2}" type="datetime1">
              <a:rPr lang="en-US" altLang="nl-NL"/>
              <a:pPr/>
              <a:t>7/19/2018</a:t>
            </a:fld>
            <a:endParaRPr lang="en-US" altLang="nl-NL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l-NL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34E1E1-0D74-400F-B5F4-5384C31977A4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24838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alt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429540B7-BA3E-4B9D-ADE9-8B325A506174}" type="datetime1">
              <a:rPr lang="nl-NL" altLang="nl-NL"/>
              <a:pPr/>
              <a:t>19-7-2018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altLang="nl-NL" noProof="0" smtClean="0"/>
              <a:t>Klik om de modelstijlen te bewerken</a:t>
            </a:r>
          </a:p>
          <a:p>
            <a:pPr lvl="1"/>
            <a:r>
              <a:rPr lang="nl-NL" altLang="nl-NL" noProof="0" smtClean="0"/>
              <a:t>Tweede niveau</a:t>
            </a:r>
          </a:p>
          <a:p>
            <a:pPr lvl="2"/>
            <a:r>
              <a:rPr lang="nl-NL" altLang="nl-NL" noProof="0" smtClean="0"/>
              <a:t>Derde niveau</a:t>
            </a:r>
          </a:p>
          <a:p>
            <a:pPr lvl="3"/>
            <a:r>
              <a:rPr lang="nl-NL" altLang="nl-NL" noProof="0" smtClean="0"/>
              <a:t>Vierde niveau</a:t>
            </a:r>
          </a:p>
          <a:p>
            <a:pPr lvl="4"/>
            <a:r>
              <a:rPr lang="nl-NL" alt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57C82620-4FE1-4EAF-AC33-7304A8B60DA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872836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1433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9pPr>
          </a:lstStyle>
          <a:p>
            <a:fld id="{2E7720C5-1DC6-4794-923B-909678BC439F}" type="slidenum">
              <a:rPr lang="nl-NL" altLang="nl-NL" sz="1200">
                <a:solidFill>
                  <a:schemeClr val="tx1"/>
                </a:solidFill>
                <a:latin typeface="Calibri" pitchFamily="34" charset="0"/>
              </a:rPr>
              <a:pPr/>
              <a:t>1</a:t>
            </a:fld>
            <a:endParaRPr lang="nl-NL" altLang="nl-NL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>
            <a:noFill/>
            <a:miter lim="800000"/>
            <a:headEnd/>
            <a:tailEnd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pic>
        <p:nvPicPr>
          <p:cNvPr id="3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37152" r="25542" b="22855"/>
          <a:stretch>
            <a:fillRect/>
          </a:stretch>
        </p:blipFill>
        <p:spPr bwMode="auto">
          <a:xfrm>
            <a:off x="19050" y="0"/>
            <a:ext cx="91440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74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1588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899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162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88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23844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85075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248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met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>
            <a:noFill/>
            <a:miter lim="800000"/>
            <a:headEnd/>
            <a:tailEnd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pic>
        <p:nvPicPr>
          <p:cNvPr id="5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37152" r="25542" b="22855"/>
          <a:stretch>
            <a:fillRect/>
          </a:stretch>
        </p:blipFill>
        <p:spPr bwMode="auto">
          <a:xfrm>
            <a:off x="19050" y="0"/>
            <a:ext cx="91440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88" y="2500313"/>
            <a:ext cx="3502025" cy="5715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3475" y="3155950"/>
            <a:ext cx="3487738" cy="3059113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Verdana"/>
                <a:cs typeface="Verdana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56175" y="6616700"/>
            <a:ext cx="4157663" cy="2032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380C30C-15D1-409F-88F8-DED5825E1512}" type="datetime1">
              <a:rPr lang="nl-NL" altLang="nl-NL" smtClean="0"/>
              <a:t>19-7-2018</a:t>
            </a:fld>
            <a:endParaRPr lang="nl-NL" altLang="nl-NL"/>
          </a:p>
        </p:txBody>
      </p:sp>
      <p:sp>
        <p:nvSpPr>
          <p:cNvPr id="9" name="shpVoettekst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951413" y="6383338"/>
            <a:ext cx="4165600" cy="206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nl-NL" smtClean="0"/>
              <a:t>NVWA | Sept 2018| European Commission Audit Plant Health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4607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4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363538" y="1811408"/>
            <a:ext cx="8172450" cy="4351907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FA75A-460F-49EC-9DCB-A11F42EE0A32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223A2-7694-48F3-AC22-4B45C207FCAE}" type="datetime1">
              <a:rPr lang="nl-NL" altLang="nl-NL" smtClean="0"/>
              <a:t>19-7-2018</a:t>
            </a:fld>
            <a:endParaRPr lang="nl-NL" alt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l-NL" smtClean="0"/>
              <a:t>NVWA | Sept 2018| European Commission Audit Plant Health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5885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713" y="1233488"/>
            <a:ext cx="8366237" cy="57150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364283" y="1811409"/>
            <a:ext cx="3987424" cy="4390694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4666762" y="1811408"/>
            <a:ext cx="4066189" cy="4381430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D371-2D3D-42E3-8A2C-A166AF4D396E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41719-8847-44FB-B1C8-62CB2FCE69F9}" type="datetime1">
              <a:rPr lang="nl-NL" altLang="nl-NL" smtClean="0"/>
              <a:t>19-7-2018</a:t>
            </a:fld>
            <a:endParaRPr lang="nl-NL" altLang="nl-NL"/>
          </a:p>
        </p:txBody>
      </p:sp>
      <p:sp>
        <p:nvSpPr>
          <p:cNvPr id="8" name="shpVoettekst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l-NL" smtClean="0"/>
              <a:t>NVWA | Sept 2018| European Commission Audit Plant Health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3389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713" y="1233488"/>
            <a:ext cx="8415465" cy="57150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364283" y="1811409"/>
            <a:ext cx="3987424" cy="4390694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84700" y="1811408"/>
            <a:ext cx="4183063" cy="43433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C6000-0737-4ECD-94D8-89F2097E37BE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17B01-11DB-4738-B54C-D66F5D8C0036}" type="datetime1">
              <a:rPr lang="nl-NL" altLang="nl-NL" smtClean="0"/>
              <a:t>19-7-2018</a:t>
            </a:fld>
            <a:endParaRPr lang="nl-NL" altLang="nl-NL"/>
          </a:p>
        </p:txBody>
      </p:sp>
      <p:sp>
        <p:nvSpPr>
          <p:cNvPr id="8" name="shpVoettekst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l-NL" smtClean="0"/>
              <a:t>NVWA | Sept 2018| European Commission Audit Plant Health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3365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3984625" cy="946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6713" y="2179638"/>
            <a:ext cx="4008437" cy="40306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20"/>
          <p:cNvSpPr>
            <a:spLocks noGrp="1" noChangeArrowheads="1"/>
          </p:cNvSpPr>
          <p:nvPr>
            <p:ph sz="half" idx="4294967295"/>
          </p:nvPr>
        </p:nvSpPr>
        <p:spPr>
          <a:xfrm>
            <a:off x="4573588" y="1065213"/>
            <a:ext cx="4573587" cy="52546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97B7C-08DE-4E21-913A-85F69D6BCE8B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96E28-CB15-4CDE-A6DB-C92212CF0759}" type="datetime1">
              <a:rPr lang="nl-NL" altLang="nl-NL" smtClean="0"/>
              <a:t>19-7-2018</a:t>
            </a:fld>
            <a:endParaRPr lang="nl-NL" altLang="nl-NL"/>
          </a:p>
        </p:txBody>
      </p:sp>
      <p:sp>
        <p:nvSpPr>
          <p:cNvPr id="10" name="shpVoettekst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l-NL" smtClean="0"/>
              <a:t>NVWA | Sept 2018| European Commission Audit Plant Health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129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6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0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>
            <a:noFill/>
            <a:miter lim="800000"/>
            <a:headEnd/>
            <a:tailEnd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pic>
        <p:nvPicPr>
          <p:cNvPr id="1027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37152" r="25542" b="22855"/>
          <a:stretch>
            <a:fillRect/>
          </a:stretch>
        </p:blipFill>
        <p:spPr bwMode="auto">
          <a:xfrm>
            <a:off x="19050" y="0"/>
            <a:ext cx="91440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65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  <a:ea typeface="Geneva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  <a:ea typeface="Geneva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  <a:ea typeface="Geneva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</a:defRPr>
      </a:lvl9pPr>
    </p:titleStyle>
    <p:bodyStyle>
      <a:lvl1pPr marL="266700" indent="-266700" algn="l" rtl="0" eaLnBrk="1" fontAlgn="base" hangingPunct="1">
        <a:spcBef>
          <a:spcPct val="0"/>
        </a:spcBef>
        <a:spcAft>
          <a:spcPct val="0"/>
        </a:spcAft>
        <a:buSzPct val="80000"/>
        <a:buChar char="•"/>
        <a:defRPr sz="3200">
          <a:solidFill>
            <a:srgbClr val="000000"/>
          </a:solidFill>
          <a:latin typeface="+mn-lt"/>
          <a:ea typeface="Geneva" charset="-128"/>
          <a:cs typeface="Geneva" charset="-128"/>
        </a:defRPr>
      </a:lvl1pPr>
      <a:lvl2pPr marL="884238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sz="2800">
          <a:solidFill>
            <a:srgbClr val="000000"/>
          </a:solidFill>
          <a:latin typeface="+mn-lt"/>
          <a:ea typeface="Geneva" charset="-128"/>
        </a:defRPr>
      </a:lvl2pPr>
      <a:lvl3pPr marL="1406525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sz="2400">
          <a:solidFill>
            <a:srgbClr val="000000"/>
          </a:solidFill>
          <a:latin typeface="+mn-lt"/>
          <a:ea typeface="Geneva" charset="-128"/>
        </a:defRPr>
      </a:lvl3pPr>
      <a:lvl4pPr marL="1928813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sz="2000">
          <a:solidFill>
            <a:srgbClr val="000000"/>
          </a:solidFill>
          <a:latin typeface="+mn-lt"/>
          <a:ea typeface="Geneva" charset="-128"/>
        </a:defRPr>
      </a:lvl4pPr>
      <a:lvl5pPr marL="24511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+mn-lt"/>
          <a:ea typeface="Geneva" charset="-128"/>
        </a:defRPr>
      </a:lvl5pPr>
      <a:lvl6pPr marL="29083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  <a:ea typeface="Geneva" charset="-128"/>
        </a:defRPr>
      </a:lvl6pPr>
      <a:lvl7pPr marL="33655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  <a:ea typeface="Geneva" charset="-128"/>
        </a:defRPr>
      </a:lvl7pPr>
      <a:lvl8pPr marL="38227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  <a:ea typeface="Geneva" charset="-128"/>
        </a:defRPr>
      </a:lvl8pPr>
      <a:lvl9pPr marL="4279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  <a:ea typeface="Geneva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5123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811338"/>
            <a:ext cx="8169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 w="25400">
            <a:noFill/>
            <a:miter lim="800000"/>
            <a:headEnd/>
            <a:tailEnd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sp>
        <p:nvSpPr>
          <p:cNvPr id="14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 w="25400">
            <a:noFill/>
            <a:miter lim="800000"/>
            <a:headEnd/>
            <a:tailEnd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sp>
        <p:nvSpPr>
          <p:cNvPr id="18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3BC073B7-7342-4446-BEEF-F97C32D33B83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11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2163" y="6619875"/>
            <a:ext cx="41576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F34B45B9-484A-4AF0-A544-9608AD390A6C}" type="datetime1">
              <a:rPr lang="nl-NL" altLang="nl-NL" smtClean="0"/>
              <a:t>19-7-2018</a:t>
            </a:fld>
            <a:endParaRPr lang="nl-NL" altLang="nl-NL"/>
          </a:p>
        </p:txBody>
      </p:sp>
      <p:sp>
        <p:nvSpPr>
          <p:cNvPr id="12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7400" y="6386513"/>
            <a:ext cx="4165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nl-NL" smtClean="0"/>
              <a:t>NVWA | Sept 2018| European Commission Audit Plant Health</a:t>
            </a:r>
            <a:endParaRPr lang="nl-NL" altLang="nl-NL"/>
          </a:p>
        </p:txBody>
      </p:sp>
      <p:pic>
        <p:nvPicPr>
          <p:cNvPr id="5129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8" t="42970" r="59135" b="29373"/>
          <a:stretch>
            <a:fillRect/>
          </a:stretch>
        </p:blipFill>
        <p:spPr bwMode="auto">
          <a:xfrm>
            <a:off x="4291013" y="0"/>
            <a:ext cx="555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43111" r="59497" b="29375"/>
          <a:stretch>
            <a:fillRect/>
          </a:stretch>
        </p:blipFill>
        <p:spPr bwMode="auto">
          <a:xfrm>
            <a:off x="4251325" y="0"/>
            <a:ext cx="565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900079"/>
          </a:solidFill>
          <a:latin typeface="Verdana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Verdana"/>
          <a:ea typeface="Geneva" charset="-128"/>
          <a:cs typeface="Geneva" charset="-128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sz="2800" kern="1200">
          <a:solidFill>
            <a:srgbClr val="000000"/>
          </a:solidFill>
          <a:latin typeface="Verdana"/>
          <a:ea typeface="Geneva" charset="-128"/>
          <a:cs typeface="Verdana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2400" kern="1200">
          <a:solidFill>
            <a:srgbClr val="000000"/>
          </a:solidFill>
          <a:latin typeface="Verdana"/>
          <a:ea typeface="Geneva" charset="-128"/>
          <a:cs typeface="Verdana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0"/>
        </a:buBlip>
        <a:defRPr sz="2000" kern="1200">
          <a:solidFill>
            <a:srgbClr val="000000"/>
          </a:solidFill>
          <a:latin typeface="Verdana"/>
          <a:ea typeface="Geneva" charset="-128"/>
          <a:cs typeface="Verdana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Geneva" charset="-128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>
            <a:noFill/>
            <a:miter lim="800000"/>
            <a:headEnd/>
            <a:tailEnd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-96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pic>
        <p:nvPicPr>
          <p:cNvPr id="10243" name="Afbeelding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37152" r="25542" b="22855"/>
          <a:stretch>
            <a:fillRect/>
          </a:stretch>
        </p:blipFill>
        <p:spPr bwMode="auto">
          <a:xfrm>
            <a:off x="0" y="0"/>
            <a:ext cx="91440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-96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-96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-96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-96" charset="0"/>
          <a:ea typeface="Geneva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-96" charset="0"/>
          <a:ea typeface="Geneva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-96" charset="0"/>
          <a:ea typeface="Geneva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-96" charset="0"/>
          <a:ea typeface="Geneva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-96" charset="0"/>
          <a:ea typeface="Geneva" charset="-128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2800">
          <a:solidFill>
            <a:srgbClr val="000000"/>
          </a:solidFill>
          <a:latin typeface="+mn-lt"/>
          <a:ea typeface="+mn-ea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2400">
          <a:solidFill>
            <a:srgbClr val="000000"/>
          </a:solidFill>
          <a:latin typeface="+mn-lt"/>
          <a:ea typeface="+mn-ea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 sz="2000">
          <a:solidFill>
            <a:srgbClr val="000000"/>
          </a:solidFill>
          <a:latin typeface="+mn-lt"/>
          <a:ea typeface="+mn-ea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:\nvwa\LN_Beleid\Fytosanitair\EU\EU archief\2. Nederland\03. Producten\grond (aanhangend)\Aanhangende grond\Foto's en verslag importinspectie nov14\Sanseveria in p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01" y="4100216"/>
            <a:ext cx="3135951" cy="234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0" y="6027003"/>
            <a:ext cx="280257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Bram de Hoop</a:t>
            </a:r>
          </a:p>
          <a:p>
            <a:r>
              <a:rPr lang="nl-NL" sz="1200" dirty="0" smtClean="0"/>
              <a:t>Senior Beleidsmedewerker NVWA</a:t>
            </a:r>
            <a:br>
              <a:rPr lang="nl-NL" sz="1200" dirty="0" smtClean="0"/>
            </a:br>
            <a:r>
              <a:rPr lang="nl-NL" sz="1200" dirty="0" smtClean="0"/>
              <a:t>Plantgezondheid</a:t>
            </a:r>
            <a:br>
              <a:rPr lang="nl-NL" sz="1200" dirty="0" smtClean="0"/>
            </a:br>
            <a:r>
              <a:rPr lang="nl-NL" sz="1200" dirty="0" smtClean="0"/>
              <a:t>EU vertegenwoordiging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702629" y="2117188"/>
            <a:ext cx="4317546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NL" sz="2000" dirty="0" smtClean="0"/>
              <a:t>Mogelijk nieuwe importverboden EU</a:t>
            </a:r>
            <a:br>
              <a:rPr lang="nl-NL" sz="2000" dirty="0" smtClean="0"/>
            </a:br>
            <a:r>
              <a:rPr lang="nl-NL" sz="2000" dirty="0" smtClean="0"/>
              <a:t>(december 2019)</a:t>
            </a:r>
            <a:br>
              <a:rPr lang="nl-NL" sz="2000" dirty="0" smtClean="0"/>
            </a:br>
            <a:r>
              <a:rPr lang="nl-NL" sz="2000" dirty="0" smtClean="0"/>
              <a:t>a) Waarom?</a:t>
            </a:r>
            <a:br>
              <a:rPr lang="nl-NL" sz="2000" dirty="0" smtClean="0"/>
            </a:br>
            <a:r>
              <a:rPr lang="nl-NL" sz="2000" dirty="0" smtClean="0"/>
              <a:t>b</a:t>
            </a:r>
            <a:r>
              <a:rPr lang="nl-NL" sz="2000" smtClean="0"/>
              <a:t>) 39 Plant </a:t>
            </a:r>
            <a:r>
              <a:rPr lang="nl-NL" sz="2000" dirty="0" smtClean="0"/>
              <a:t>genera</a:t>
            </a:r>
            <a:br>
              <a:rPr lang="nl-NL" sz="2000" dirty="0" smtClean="0"/>
            </a:br>
            <a:r>
              <a:rPr lang="nl-NL" sz="2000" dirty="0" smtClean="0"/>
              <a:t>c) Vervolg</a:t>
            </a:r>
            <a:br>
              <a:rPr lang="nl-NL" sz="2000" dirty="0" smtClean="0"/>
            </a:br>
            <a:r>
              <a:rPr lang="nl-NL" sz="2000" dirty="0" smtClean="0"/>
              <a:t>d) Wat kunt u doen?</a:t>
            </a:r>
            <a:br>
              <a:rPr lang="nl-NL" sz="2000" dirty="0" smtClean="0"/>
            </a:br>
            <a:endParaRPr lang="nl-NL" sz="2000" dirty="0" smtClean="0"/>
          </a:p>
          <a:p>
            <a:pPr marL="457200" indent="-457200">
              <a:buAutoNum type="arabicPeriod"/>
            </a:pPr>
            <a:r>
              <a:rPr lang="nl-NL" sz="2000" dirty="0" smtClean="0"/>
              <a:t>Nieuwe vereisten aanhangende grond</a:t>
            </a:r>
            <a:br>
              <a:rPr lang="nl-NL" sz="2000" dirty="0" smtClean="0"/>
            </a:br>
            <a:r>
              <a:rPr lang="nl-NL" sz="2000" dirty="0" smtClean="0"/>
              <a:t>(begin 2019)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 smtClean="0"/>
              <a:t>a) Waarom?</a:t>
            </a:r>
            <a:br>
              <a:rPr lang="nl-NL" sz="2000" dirty="0" smtClean="0"/>
            </a:br>
            <a:r>
              <a:rPr lang="nl-NL" sz="2000" dirty="0" smtClean="0"/>
              <a:t>b) Welke vereisten?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 smtClean="0"/>
              <a:t>c) </a:t>
            </a:r>
            <a:r>
              <a:rPr lang="nl-NL" sz="2000" dirty="0"/>
              <a:t>Wat kunt u doen?</a:t>
            </a:r>
            <a:endParaRPr lang="nl-NL" sz="20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1146974"/>
            <a:ext cx="4302253" cy="242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870363" y="4213651"/>
            <a:ext cx="23631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Sansevieria</a:t>
            </a:r>
            <a:r>
              <a:rPr lang="nl-NL" sz="1400" dirty="0" smtClean="0"/>
              <a:t> met grond</a:t>
            </a:r>
            <a:endParaRPr lang="nl-NL" sz="1400" dirty="0"/>
          </a:p>
        </p:txBody>
      </p:sp>
      <p:sp>
        <p:nvSpPr>
          <p:cNvPr id="8" name="Tekstvak 7"/>
          <p:cNvSpPr txBox="1"/>
          <p:nvPr/>
        </p:nvSpPr>
        <p:spPr>
          <a:xfrm>
            <a:off x="1686296" y="3111335"/>
            <a:ext cx="25726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Tabaksplant: </a:t>
            </a:r>
            <a:r>
              <a:rPr lang="nl-NL" sz="1400" i="1" dirty="0" smtClean="0"/>
              <a:t>Ficus </a:t>
            </a:r>
            <a:r>
              <a:rPr lang="nl-NL" sz="1400" i="1" dirty="0" err="1" smtClean="0"/>
              <a:t>lyrata</a:t>
            </a:r>
            <a:endParaRPr lang="nl-NL" sz="1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206" y="129082"/>
            <a:ext cx="9014794" cy="749692"/>
          </a:xfrm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1. Mogelijk nieuwe importverboden</a:t>
            </a:r>
            <a:br>
              <a:rPr lang="nl-NL" dirty="0" smtClean="0"/>
            </a:br>
            <a:r>
              <a:rPr lang="nl-NL" dirty="0" smtClean="0"/>
              <a:t>b) Welke plant genera? (NB: ALLES – ook zaden)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0D371-2D3D-42E3-8A2C-A166AF4D396E}" type="slidenum">
              <a:rPr lang="nl-NL" altLang="nl-NL" smtClean="0"/>
              <a:pPr/>
              <a:t>10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nl-NL" dirty="0" smtClean="0"/>
              <a:t>NVWA | 19 </a:t>
            </a:r>
            <a:r>
              <a:rPr lang="en-US" altLang="nl-NL" dirty="0" err="1" smtClean="0"/>
              <a:t>juli</a:t>
            </a:r>
            <a:r>
              <a:rPr lang="en-US" altLang="nl-NL" dirty="0" smtClean="0"/>
              <a:t> 2018| </a:t>
            </a:r>
            <a:r>
              <a:rPr lang="en-US" altLang="nl-NL" dirty="0" err="1" smtClean="0"/>
              <a:t>Voorlichitng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bedrijven</a:t>
            </a:r>
            <a:r>
              <a:rPr lang="en-US" altLang="nl-NL" dirty="0" smtClean="0"/>
              <a:t> – High Risk Plants</a:t>
            </a:r>
            <a:endParaRPr lang="nl-NL" alt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3507"/>
              </p:ext>
            </p:extLst>
          </p:nvPr>
        </p:nvGraphicFramePr>
        <p:xfrm>
          <a:off x="0" y="1045028"/>
          <a:ext cx="9143999" cy="5652655"/>
        </p:xfrm>
        <a:graphic>
          <a:graphicData uri="http://schemas.openxmlformats.org/drawingml/2006/table">
            <a:tbl>
              <a:tblPr firstRow="1" firstCol="1" bandRow="1"/>
              <a:tblGrid>
                <a:gridCol w="1319030"/>
                <a:gridCol w="2843034"/>
                <a:gridCol w="1882476"/>
                <a:gridCol w="3099459"/>
              </a:tblGrid>
              <a:tr h="29121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b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Plant </a:t>
                      </a:r>
                      <a:r>
                        <a:rPr lang="nl-NL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genus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142" marR="61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Trade data  </a:t>
                      </a:r>
                      <a:r>
                        <a:rPr lang="en-GB" sz="16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2011 </a:t>
                      </a:r>
                      <a:r>
                        <a:rPr lang="en-GB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</a:t>
                      </a:r>
                      <a:r>
                        <a:rPr lang="en-GB" sz="16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  <a:endParaRPr lang="nl-N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142" marR="61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b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Plant </a:t>
                      </a:r>
                      <a:r>
                        <a:rPr lang="nl-NL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genus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142" marR="61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Trade data  </a:t>
                      </a:r>
                      <a:r>
                        <a:rPr lang="en-GB" sz="16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2011 </a:t>
                      </a:r>
                      <a:r>
                        <a:rPr lang="en-GB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</a:t>
                      </a:r>
                      <a:r>
                        <a:rPr lang="en-GB" sz="16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  <a:endParaRPr lang="nl-N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142" marR="61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170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2000" b="1" i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Acer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142" marR="61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591.437</a:t>
                      </a:r>
                      <a:endParaRPr lang="nl-NL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NZL    405.916</a:t>
                      </a:r>
                      <a:b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China  154.348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      24.392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S-Korea  3.301</a:t>
                      </a:r>
                      <a:b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Japan   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2.541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Israel    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922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142" marR="61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2000" b="1" i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1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Jasminum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898.491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Israel           735.558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Uganda       </a:t>
                      </a:r>
                      <a:r>
                        <a:rPr lang="en-US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109.700</a:t>
                      </a: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Ethiopia        </a:t>
                      </a:r>
                      <a:r>
                        <a:rPr lang="en-US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34.443</a:t>
                      </a: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Shri Lanka     </a:t>
                      </a:r>
                      <a:r>
                        <a:rPr lang="en-US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18.363</a:t>
                      </a: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605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2000" b="1" i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1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Cycas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FR" sz="1400" b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4.294.620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Honduras </a:t>
                      </a:r>
                      <a:r>
                        <a:rPr lang="fr-F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2.394.689</a:t>
                      </a:r>
                      <a:r>
                        <a:rPr lang="fr-F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fr-F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fr-F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Taiwan       </a:t>
                      </a:r>
                      <a:r>
                        <a:rPr lang="fr-F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698.077</a:t>
                      </a:r>
                      <a:r>
                        <a:rPr lang="fr-F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fr-F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fr-F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Costa Rica  </a:t>
                      </a:r>
                      <a:r>
                        <a:rPr lang="fr-F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</a:t>
                      </a:r>
                      <a:r>
                        <a:rPr lang="fr-F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697.091</a:t>
                      </a:r>
                      <a:br>
                        <a:rPr lang="fr-F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fr-FR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Guatamala</a:t>
                      </a:r>
                      <a:r>
                        <a:rPr lang="fr-F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fr-F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</a:t>
                      </a:r>
                      <a:r>
                        <a:rPr lang="fr-F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243.523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Malaysia    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106.928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Israel          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74.628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China       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70.051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 Salvador 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9.610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Ligustrum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1.216.975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China          1.190.780</a:t>
                      </a:r>
                      <a:b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Indonesia         15.063</a:t>
                      </a:r>
                      <a:b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S-Korea            10.887</a:t>
                      </a:r>
                      <a:endParaRPr kumimoji="0" lang="nl-NL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975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2000" b="1" i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1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Ficus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28.393.747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China     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21.215.853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Guatamala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2.408.980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Tanzania  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1.711.198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Shri Lanka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1.635.776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Costa Rica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1.168.518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Egypt         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97.001</a:t>
                      </a:r>
                      <a:b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Israel          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62.266</a:t>
                      </a:r>
                      <a:b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Ghana          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52.756</a:t>
                      </a:r>
                      <a:b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Thailand       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26.016</a:t>
                      </a:r>
                      <a:b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Taiwan          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6.676</a:t>
                      </a:r>
                      <a:b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India             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3.400</a:t>
                      </a:r>
                      <a:b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             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2.154</a:t>
                      </a:r>
                      <a:b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Mexico           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1.820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Lonicera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20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971.717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Ethiopia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688.343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Uganda 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163.988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Kenya   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87.300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Ecuador   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27.800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S-Africa    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2.818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China        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950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14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206" y="129082"/>
            <a:ext cx="6200342" cy="749692"/>
          </a:xfrm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1. Mogelijk nieuwe importverboden</a:t>
            </a:r>
            <a:br>
              <a:rPr lang="nl-NL" dirty="0" smtClean="0"/>
            </a:br>
            <a:r>
              <a:rPr lang="nl-NL" dirty="0" smtClean="0"/>
              <a:t>	c) Vervolg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0D371-2D3D-42E3-8A2C-A166AF4D396E}" type="slidenum">
              <a:rPr lang="nl-NL" altLang="nl-NL" smtClean="0"/>
              <a:pPr/>
              <a:t>11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nl-NL" dirty="0" smtClean="0"/>
              <a:t>NVWA | 19 </a:t>
            </a:r>
            <a:r>
              <a:rPr lang="en-US" altLang="nl-NL" dirty="0" err="1" smtClean="0"/>
              <a:t>juli</a:t>
            </a:r>
            <a:r>
              <a:rPr lang="en-US" altLang="nl-NL" dirty="0" smtClean="0"/>
              <a:t> 2018| </a:t>
            </a:r>
            <a:r>
              <a:rPr lang="en-US" altLang="nl-NL" dirty="0" err="1" smtClean="0"/>
              <a:t>Voorlichitng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bedrijven</a:t>
            </a:r>
            <a:r>
              <a:rPr lang="en-US" altLang="nl-NL" dirty="0" smtClean="0"/>
              <a:t> – High Risk Plants</a:t>
            </a:r>
            <a:endParaRPr lang="nl-NL" alt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06878" y="1425039"/>
            <a:ext cx="89302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Nieuw EU besluit importverbod planten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Nu: 30 dagen EU stakeholderconsultatie (‘Have </a:t>
            </a:r>
            <a:r>
              <a:rPr lang="nl-NL" sz="2000" dirty="0" err="1" smtClean="0"/>
              <a:t>your</a:t>
            </a:r>
            <a:r>
              <a:rPr lang="nl-NL" sz="2000" dirty="0" smtClean="0"/>
              <a:t> </a:t>
            </a:r>
            <a:r>
              <a:rPr lang="nl-NL" sz="2000" dirty="0"/>
              <a:t>say’)</a:t>
            </a:r>
            <a:r>
              <a:rPr lang="nl-NL" sz="2000"/>
              <a:t/>
            </a:r>
            <a:br>
              <a:rPr lang="nl-NL" sz="2000"/>
            </a:br>
            <a:r>
              <a:rPr lang="nl-NL" sz="2000">
                <a:solidFill>
                  <a:srgbClr val="FF0000"/>
                </a:solidFill>
              </a:rPr>
              <a:t>http://ec.europa.eu/info/law/better-regulation/initiatives/ares-2018-3819666_en</a:t>
            </a:r>
            <a:endParaRPr lang="nl-NL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5/6 september 2018 – EU indicatief besluit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28 september 2018 – Brussel sectorbijeenkomst derde landen</a:t>
            </a:r>
          </a:p>
          <a:p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60 dagen WTO/SPS consultatie derde landen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December 2018 – finaal EU besluit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14 december 2019 – Verbod treedt in werking.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9193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206" y="129082"/>
            <a:ext cx="6200342" cy="749692"/>
          </a:xfrm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1. Mogelijk nieuwe importverboden</a:t>
            </a:r>
            <a:br>
              <a:rPr lang="nl-NL" dirty="0" smtClean="0"/>
            </a:br>
            <a:r>
              <a:rPr lang="nl-NL" dirty="0" smtClean="0"/>
              <a:t>	c) Vervolg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0D371-2D3D-42E3-8A2C-A166AF4D396E}" type="slidenum">
              <a:rPr lang="nl-NL" altLang="nl-NL" smtClean="0"/>
              <a:pPr/>
              <a:t>12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nl-NL" dirty="0" smtClean="0"/>
              <a:t>NVWA | 19 </a:t>
            </a:r>
            <a:r>
              <a:rPr lang="en-US" altLang="nl-NL" dirty="0" err="1" smtClean="0"/>
              <a:t>juli</a:t>
            </a:r>
            <a:r>
              <a:rPr lang="en-US" altLang="nl-NL" dirty="0" smtClean="0"/>
              <a:t> 2018| </a:t>
            </a:r>
            <a:r>
              <a:rPr lang="en-US" altLang="nl-NL" dirty="0" err="1" smtClean="0"/>
              <a:t>Voorlichitng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bedrijven</a:t>
            </a:r>
            <a:r>
              <a:rPr lang="en-US" altLang="nl-NL" dirty="0" smtClean="0"/>
              <a:t> – High Risk Plants</a:t>
            </a:r>
            <a:endParaRPr lang="nl-NL" alt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06878" y="1258785"/>
            <a:ext cx="89302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Uitzonderingen voor specifieke 3</a:t>
            </a:r>
            <a:r>
              <a:rPr lang="nl-NL" sz="2000" b="1" baseline="30000" dirty="0" smtClean="0"/>
              <a:t>e</a:t>
            </a:r>
            <a:r>
              <a:rPr lang="nl-NL" sz="2000" b="1" dirty="0" smtClean="0"/>
              <a:t> landen - planten: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Vanaf september: 3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landen dossiers indienen (plant + land)</a:t>
            </a:r>
            <a:br>
              <a:rPr lang="nl-NL" sz="2000" dirty="0" smtClean="0"/>
            </a:br>
            <a:r>
              <a:rPr lang="nl-NL" sz="2000" dirty="0" smtClean="0"/>
              <a:t>a) door autoriteiten 3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land(en) bij Europese Commissie</a:t>
            </a:r>
            <a:br>
              <a:rPr lang="nl-NL" sz="2000" dirty="0" smtClean="0"/>
            </a:br>
            <a:r>
              <a:rPr lang="nl-NL" sz="2000" dirty="0" smtClean="0"/>
              <a:t>b) Europese Commissie stuurt het naar EFSA</a:t>
            </a:r>
            <a:br>
              <a:rPr lang="nl-NL" sz="2000" dirty="0" smtClean="0"/>
            </a:br>
            <a:r>
              <a:rPr lang="nl-NL" sz="2000" dirty="0" smtClean="0"/>
              <a:t>c) EFSA risico analyse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 smtClean="0"/>
              <a:t>d) Mogelijke aanpassing besluit (voor dec 2019?)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Criteria dossiers: opgesteld door EFSA</a:t>
            </a:r>
            <a:br>
              <a:rPr lang="nl-NL" sz="2000" dirty="0" smtClean="0"/>
            </a:br>
            <a:r>
              <a:rPr lang="nl-NL" sz="2000" dirty="0" smtClean="0"/>
              <a:t>(data product, </a:t>
            </a:r>
            <a:r>
              <a:rPr lang="nl-NL" sz="2000" dirty="0" err="1" smtClean="0"/>
              <a:t>pests</a:t>
            </a:r>
            <a:r>
              <a:rPr lang="nl-NL" sz="2000" dirty="0" smtClean="0"/>
              <a:t>, maatregelen)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Prioritering: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 smtClean="0"/>
              <a:t>a) First </a:t>
            </a:r>
            <a:r>
              <a:rPr lang="nl-NL" sz="2000" dirty="0" err="1" smtClean="0"/>
              <a:t>comes</a:t>
            </a:r>
            <a:r>
              <a:rPr lang="nl-NL" sz="2000" dirty="0" smtClean="0"/>
              <a:t> first serves (MAAR wel compleet dossier)</a:t>
            </a:r>
            <a:br>
              <a:rPr lang="nl-NL" sz="2000" dirty="0" smtClean="0"/>
            </a:br>
            <a:r>
              <a:rPr lang="nl-NL" sz="2000" dirty="0" smtClean="0"/>
              <a:t>b) Grote handelsvolumina</a:t>
            </a:r>
          </a:p>
        </p:txBody>
      </p:sp>
    </p:spTree>
    <p:extLst>
      <p:ext uri="{BB962C8B-B14F-4D97-AF65-F5344CB8AC3E}">
        <p14:creationId xmlns:p14="http://schemas.microsoft.com/office/powerpoint/2010/main" val="306424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206" y="129082"/>
            <a:ext cx="6200342" cy="749692"/>
          </a:xfrm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1. Mogelijk nieuwe importverboden</a:t>
            </a:r>
            <a:br>
              <a:rPr lang="nl-NL" dirty="0" smtClean="0"/>
            </a:br>
            <a:r>
              <a:rPr lang="nl-NL" dirty="0" smtClean="0"/>
              <a:t>	d) Wat kunt u doen?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0D371-2D3D-42E3-8A2C-A166AF4D396E}" type="slidenum">
              <a:rPr lang="nl-NL" altLang="nl-NL" smtClean="0"/>
              <a:pPr/>
              <a:t>13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nl-NL" dirty="0" smtClean="0"/>
              <a:t>NVWA | 19 </a:t>
            </a:r>
            <a:r>
              <a:rPr lang="en-US" altLang="nl-NL" dirty="0" err="1" smtClean="0"/>
              <a:t>juli</a:t>
            </a:r>
            <a:r>
              <a:rPr lang="en-US" altLang="nl-NL" dirty="0" smtClean="0"/>
              <a:t> 2018| </a:t>
            </a:r>
            <a:r>
              <a:rPr lang="en-US" altLang="nl-NL" dirty="0" err="1" smtClean="0"/>
              <a:t>Voorlichitng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bedrijven</a:t>
            </a:r>
            <a:r>
              <a:rPr lang="en-US" altLang="nl-NL" dirty="0" smtClean="0"/>
              <a:t> – High Risk Plants</a:t>
            </a:r>
            <a:endParaRPr lang="nl-NL" alt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06878" y="1650670"/>
            <a:ext cx="89302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1. 30 dagen EU stakeholderconsultatie (‘Have </a:t>
            </a:r>
            <a:r>
              <a:rPr lang="nl-NL" sz="2000" dirty="0" err="1" smtClean="0"/>
              <a:t>your</a:t>
            </a:r>
            <a:r>
              <a:rPr lang="nl-NL" sz="2000" dirty="0" smtClean="0"/>
              <a:t> </a:t>
            </a:r>
            <a:r>
              <a:rPr lang="nl-NL" sz="2000" dirty="0"/>
              <a:t>say’)</a:t>
            </a:r>
            <a:br>
              <a:rPr lang="nl-NL" sz="2000" dirty="0"/>
            </a:br>
            <a:r>
              <a:rPr lang="nl-NL" sz="2000" dirty="0" smtClean="0">
                <a:solidFill>
                  <a:srgbClr val="FF0000"/>
                </a:solidFill>
              </a:rPr>
              <a:t>http</a:t>
            </a:r>
            <a:r>
              <a:rPr lang="nl-NL" sz="2000" dirty="0">
                <a:solidFill>
                  <a:srgbClr val="FF0000"/>
                </a:solidFill>
              </a:rPr>
              <a:t>://</a:t>
            </a:r>
            <a:r>
              <a:rPr lang="nl-NL" sz="2000" dirty="0" smtClean="0">
                <a:solidFill>
                  <a:srgbClr val="FF0000"/>
                </a:solidFill>
              </a:rPr>
              <a:t>ec.europa.eu/info/law/better-regulation/have-your-say_en</a:t>
            </a:r>
          </a:p>
          <a:p>
            <a:pPr marL="457200" indent="-457200">
              <a:buAutoNum type="alphaLcParenR"/>
            </a:pPr>
            <a:r>
              <a:rPr lang="nl-NL" sz="2000" dirty="0" smtClean="0">
                <a:solidFill>
                  <a:schemeClr val="tx1"/>
                </a:solidFill>
              </a:rPr>
              <a:t>Stuur commentaar. Kort &amp; krachtig &amp; divers.</a:t>
            </a:r>
          </a:p>
          <a:p>
            <a:pPr marL="457200" indent="-457200">
              <a:buAutoNum type="alphaLcParenR"/>
            </a:pPr>
            <a:r>
              <a:rPr lang="nl-NL" sz="2000" dirty="0" smtClean="0">
                <a:solidFill>
                  <a:schemeClr val="tx1"/>
                </a:solidFill>
              </a:rPr>
              <a:t>Mobiliseer contacten in andere EU lidstaten. </a:t>
            </a:r>
          </a:p>
          <a:p>
            <a:pPr marL="457200" indent="-457200">
              <a:buAutoNum type="alphaLcParenR"/>
            </a:pPr>
            <a:r>
              <a:rPr lang="nl-NL" sz="2000" dirty="0" smtClean="0">
                <a:solidFill>
                  <a:schemeClr val="tx1"/>
                </a:solidFill>
              </a:rPr>
              <a:t>Hoe meer, hoe beter.</a:t>
            </a:r>
          </a:p>
          <a:p>
            <a:pPr marL="457200" indent="-457200">
              <a:buAutoNum type="alphaLcParenR"/>
            </a:pPr>
            <a:endParaRPr lang="nl-NL" sz="2000" dirty="0">
              <a:solidFill>
                <a:schemeClr val="tx1"/>
              </a:solidFill>
            </a:endParaRPr>
          </a:p>
          <a:p>
            <a:r>
              <a:rPr lang="nl-NL" sz="2000" dirty="0" smtClean="0">
                <a:solidFill>
                  <a:schemeClr val="tx1"/>
                </a:solidFill>
              </a:rPr>
              <a:t>2. </a:t>
            </a:r>
            <a:r>
              <a:rPr lang="nl-NL" sz="2000" b="1" dirty="0" smtClean="0">
                <a:solidFill>
                  <a:schemeClr val="tx1"/>
                </a:solidFill>
              </a:rPr>
              <a:t>Voor WTO &amp; uitzonderingen:</a:t>
            </a:r>
            <a:br>
              <a:rPr lang="nl-NL" sz="2000" b="1" dirty="0" smtClean="0">
                <a:solidFill>
                  <a:schemeClr val="tx1"/>
                </a:solidFill>
              </a:rPr>
            </a:br>
            <a:r>
              <a:rPr lang="nl-NL" sz="2000" dirty="0" smtClean="0">
                <a:solidFill>
                  <a:schemeClr val="tx1"/>
                </a:solidFill>
              </a:rPr>
              <a:t>Bedrijven NL werkgroepen per product (bv. </a:t>
            </a:r>
            <a:r>
              <a:rPr lang="nl-NL" sz="2000" dirty="0" err="1" smtClean="0">
                <a:solidFill>
                  <a:schemeClr val="tx1"/>
                </a:solidFill>
              </a:rPr>
              <a:t>Cycas</a:t>
            </a:r>
            <a:r>
              <a:rPr lang="nl-NL" sz="2000" dirty="0" smtClean="0">
                <a:solidFill>
                  <a:schemeClr val="tx1"/>
                </a:solidFill>
              </a:rPr>
              <a:t>)</a:t>
            </a:r>
            <a:br>
              <a:rPr lang="nl-NL" sz="2000" dirty="0" smtClean="0">
                <a:solidFill>
                  <a:schemeClr val="tx1"/>
                </a:solidFill>
              </a:rPr>
            </a:br>
            <a:r>
              <a:rPr lang="nl-NL" sz="2000" dirty="0" smtClean="0">
                <a:solidFill>
                  <a:schemeClr val="tx1"/>
                </a:solidFill>
              </a:rPr>
              <a:t>a) Welk exportland? Welk product (type)? </a:t>
            </a:r>
            <a:r>
              <a:rPr lang="nl-NL" sz="2000" dirty="0">
                <a:solidFill>
                  <a:schemeClr val="tx1"/>
                </a:solidFill>
              </a:rPr>
              <a:t/>
            </a:r>
            <a:br>
              <a:rPr lang="nl-NL" sz="2000" dirty="0">
                <a:solidFill>
                  <a:schemeClr val="tx1"/>
                </a:solidFill>
              </a:rPr>
            </a:br>
            <a:r>
              <a:rPr lang="nl-NL" sz="2000" dirty="0" smtClean="0">
                <a:solidFill>
                  <a:schemeClr val="tx1"/>
                </a:solidFill>
              </a:rPr>
              <a:t>b) Contact autoriteiten derde landen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c) Stimuleer </a:t>
            </a:r>
            <a:r>
              <a:rPr lang="nl-NL" sz="2000" dirty="0">
                <a:solidFill>
                  <a:schemeClr val="tx1"/>
                </a:solidFill>
              </a:rPr>
              <a:t>NPPO derde land om snel een dossier in te </a:t>
            </a:r>
            <a:r>
              <a:rPr lang="nl-NL" sz="2000" dirty="0" smtClean="0">
                <a:solidFill>
                  <a:schemeClr val="tx1"/>
                </a:solidFill>
              </a:rPr>
              <a:t>dienen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d) Verzamel info.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60277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205" y="129082"/>
            <a:ext cx="7482877" cy="749692"/>
          </a:xfrm>
          <a:solidFill>
            <a:schemeClr val="bg1"/>
          </a:solidFill>
        </p:spPr>
        <p:txBody>
          <a:bodyPr/>
          <a:lstStyle/>
          <a:p>
            <a:r>
              <a:rPr lang="nl-NL" dirty="0"/>
              <a:t>2</a:t>
            </a:r>
            <a:r>
              <a:rPr lang="nl-NL" dirty="0" smtClean="0"/>
              <a:t>. Nieuwe vereisten aanhangende grond</a:t>
            </a:r>
            <a:br>
              <a:rPr lang="nl-NL" dirty="0" smtClean="0"/>
            </a:br>
            <a:r>
              <a:rPr lang="nl-NL" dirty="0" smtClean="0"/>
              <a:t>	a) Waarom?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0D371-2D3D-42E3-8A2C-A166AF4D396E}" type="slidenum">
              <a:rPr lang="nl-NL" altLang="nl-NL" smtClean="0"/>
              <a:pPr/>
              <a:t>14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nl-NL" dirty="0" smtClean="0"/>
              <a:t>NVWA | 19 </a:t>
            </a:r>
            <a:r>
              <a:rPr lang="en-US" altLang="nl-NL" dirty="0" err="1" smtClean="0"/>
              <a:t>juli</a:t>
            </a:r>
            <a:r>
              <a:rPr lang="en-US" altLang="nl-NL" dirty="0" smtClean="0"/>
              <a:t> 2018| </a:t>
            </a:r>
            <a:r>
              <a:rPr lang="en-US" altLang="nl-NL" dirty="0" err="1" smtClean="0"/>
              <a:t>Voorlichitng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bedrijven</a:t>
            </a:r>
            <a:r>
              <a:rPr lang="en-US" altLang="nl-NL" dirty="0" smtClean="0"/>
              <a:t> – High Risk Plants</a:t>
            </a:r>
            <a:endParaRPr lang="nl-NL" alt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06878" y="1650670"/>
            <a:ext cx="89302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nl-NL" sz="2000" dirty="0" smtClean="0"/>
              <a:t>Risico analyse EFSA &amp; principe besluit CIE.</a:t>
            </a:r>
            <a:br>
              <a:rPr lang="nl-NL" sz="2000" dirty="0" smtClean="0"/>
            </a:br>
            <a:endParaRPr lang="nl-NL" sz="2000" dirty="0" smtClean="0"/>
          </a:p>
          <a:p>
            <a:pPr marL="457200" indent="-457200">
              <a:buAutoNum type="alphaLcParenR"/>
            </a:pPr>
            <a:r>
              <a:rPr lang="nl-NL" sz="2000" dirty="0" smtClean="0"/>
              <a:t>Vooral nematoden in grond &amp; wortels.</a:t>
            </a:r>
            <a:br>
              <a:rPr lang="nl-NL" sz="2000" dirty="0" smtClean="0"/>
            </a:br>
            <a:r>
              <a:rPr lang="nl-NL" sz="2000" u="sng" dirty="0" smtClean="0"/>
              <a:t>EU </a:t>
            </a:r>
            <a:r>
              <a:rPr lang="nl-NL" sz="2000" u="sng" dirty="0" err="1" smtClean="0"/>
              <a:t>listed</a:t>
            </a:r>
            <a:r>
              <a:rPr lang="nl-NL" sz="2000" u="sng" dirty="0" smtClean="0"/>
              <a:t> </a:t>
            </a:r>
            <a:r>
              <a:rPr lang="nl-NL" sz="2000" u="sng" dirty="0" err="1" smtClean="0"/>
              <a:t>nematodes</a:t>
            </a:r>
            <a:r>
              <a:rPr lang="nl-NL" sz="2000" u="sng" dirty="0" smtClean="0"/>
              <a:t> (2000/29/EC)</a:t>
            </a:r>
            <a:endParaRPr lang="nl-NL" sz="2000" u="sng" dirty="0"/>
          </a:p>
          <a:p>
            <a:pPr lvl="1"/>
            <a:r>
              <a:rPr lang="nl-NL" sz="2000" i="1" dirty="0" err="1"/>
              <a:t>Globodera</a:t>
            </a:r>
            <a:r>
              <a:rPr lang="nl-NL" sz="2000" i="1" dirty="0"/>
              <a:t> </a:t>
            </a:r>
            <a:r>
              <a:rPr lang="nl-NL" sz="2000" i="1" dirty="0" err="1" smtClean="0"/>
              <a:t>rostochienis</a:t>
            </a:r>
            <a:endParaRPr lang="nl-NL" sz="2000" i="1" dirty="0" smtClean="0"/>
          </a:p>
          <a:p>
            <a:pPr lvl="1"/>
            <a:r>
              <a:rPr lang="nl-NL" sz="2000" i="1" dirty="0" err="1" smtClean="0"/>
              <a:t>Globodera</a:t>
            </a:r>
            <a:r>
              <a:rPr lang="nl-NL" sz="2000" i="1" dirty="0" smtClean="0"/>
              <a:t> </a:t>
            </a:r>
            <a:r>
              <a:rPr lang="nl-NL" sz="2000" i="1" dirty="0" err="1"/>
              <a:t>pallida</a:t>
            </a:r>
            <a:endParaRPr lang="nl-NL" sz="2000" i="1" dirty="0" smtClean="0"/>
          </a:p>
          <a:p>
            <a:pPr lvl="1"/>
            <a:r>
              <a:rPr lang="nl-NL" sz="2000" i="1" dirty="0" err="1" smtClean="0"/>
              <a:t>Longidorus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diadecturus</a:t>
            </a:r>
            <a:endParaRPr lang="nl-NL" sz="2000" i="1" dirty="0" smtClean="0"/>
          </a:p>
          <a:p>
            <a:pPr lvl="1"/>
            <a:r>
              <a:rPr lang="nl-NL" sz="2000" i="1" dirty="0" err="1"/>
              <a:t>Meloidogyne</a:t>
            </a:r>
            <a:r>
              <a:rPr lang="nl-NL" sz="2000" i="1" dirty="0"/>
              <a:t> </a:t>
            </a:r>
            <a:r>
              <a:rPr lang="nl-NL" sz="2000" i="1" dirty="0" err="1" smtClean="0"/>
              <a:t>chitwoodi</a:t>
            </a:r>
            <a:endParaRPr lang="nl-NL" sz="2000" i="1" dirty="0" smtClean="0"/>
          </a:p>
          <a:p>
            <a:pPr lvl="1"/>
            <a:r>
              <a:rPr lang="nl-NL" sz="2000" i="1" dirty="0" err="1" smtClean="0"/>
              <a:t>Meloidogyne</a:t>
            </a:r>
            <a:r>
              <a:rPr lang="nl-NL" sz="2000" i="1" dirty="0" smtClean="0"/>
              <a:t> </a:t>
            </a:r>
            <a:r>
              <a:rPr lang="nl-NL" sz="2000" i="1" dirty="0" err="1"/>
              <a:t>fallax</a:t>
            </a:r>
            <a:endParaRPr lang="nl-NL" sz="2000" i="1" dirty="0" smtClean="0"/>
          </a:p>
          <a:p>
            <a:pPr lvl="1"/>
            <a:r>
              <a:rPr lang="nl-NL" sz="2000" i="1" dirty="0" err="1" smtClean="0"/>
              <a:t>Nacobbus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aberrans</a:t>
            </a:r>
            <a:endParaRPr lang="nl-NL" sz="2000" i="1" dirty="0" smtClean="0"/>
          </a:p>
          <a:p>
            <a:pPr lvl="1"/>
            <a:r>
              <a:rPr lang="nl-NL" sz="2000" i="1" dirty="0" err="1" smtClean="0"/>
              <a:t>Rhadopholus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similus</a:t>
            </a:r>
            <a:endParaRPr lang="nl-NL" sz="2000" i="1" dirty="0"/>
          </a:p>
          <a:p>
            <a:pPr lvl="1"/>
            <a:r>
              <a:rPr lang="nl-NL" sz="2000" i="1" dirty="0" err="1" smtClean="0"/>
              <a:t>Xiphinema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americanum</a:t>
            </a:r>
            <a:r>
              <a:rPr lang="nl-NL" sz="2000" i="1" dirty="0" smtClean="0"/>
              <a:t> </a:t>
            </a:r>
          </a:p>
          <a:p>
            <a:pPr lvl="1"/>
            <a:r>
              <a:rPr lang="nl-NL" sz="2000" i="1" dirty="0" smtClean="0"/>
              <a:t>(NB: NL keurt af op deze soorten, veel lidstaten op genus)</a:t>
            </a:r>
            <a:endParaRPr lang="nl-NL" sz="2000" dirty="0" smtClean="0"/>
          </a:p>
          <a:p>
            <a:pPr marL="457200" indent="-457200">
              <a:buAutoNum type="alphaLcParenR"/>
            </a:pP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314893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205" y="129082"/>
            <a:ext cx="7482877" cy="749692"/>
          </a:xfrm>
          <a:solidFill>
            <a:schemeClr val="bg1"/>
          </a:solidFill>
        </p:spPr>
        <p:txBody>
          <a:bodyPr/>
          <a:lstStyle/>
          <a:p>
            <a:r>
              <a:rPr lang="nl-NL" dirty="0"/>
              <a:t>2</a:t>
            </a:r>
            <a:r>
              <a:rPr lang="nl-NL" dirty="0" smtClean="0"/>
              <a:t>. Nieuwe vereisten aanhangende grond</a:t>
            </a:r>
            <a:br>
              <a:rPr lang="nl-NL" dirty="0" smtClean="0"/>
            </a:br>
            <a:r>
              <a:rPr lang="nl-NL" dirty="0" smtClean="0"/>
              <a:t>	b) Welke vereisten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0D371-2D3D-42E3-8A2C-A166AF4D396E}" type="slidenum">
              <a:rPr lang="nl-NL" altLang="nl-NL" smtClean="0"/>
              <a:pPr/>
              <a:t>15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nl-NL" dirty="0" smtClean="0"/>
              <a:t>NVWA | 19 </a:t>
            </a:r>
            <a:r>
              <a:rPr lang="en-US" altLang="nl-NL" dirty="0" err="1" smtClean="0"/>
              <a:t>juli</a:t>
            </a:r>
            <a:r>
              <a:rPr lang="en-US" altLang="nl-NL" dirty="0" smtClean="0"/>
              <a:t> 2018| </a:t>
            </a:r>
            <a:r>
              <a:rPr lang="en-US" altLang="nl-NL" dirty="0" err="1" smtClean="0"/>
              <a:t>Voorlichitng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bedrijven</a:t>
            </a:r>
            <a:r>
              <a:rPr lang="en-US" altLang="nl-NL" dirty="0" smtClean="0"/>
              <a:t> – High Risk Plants</a:t>
            </a:r>
            <a:endParaRPr lang="nl-NL" alt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06878" y="1246909"/>
            <a:ext cx="89302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Huidige eisen voor derde landen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(2000/29/EC, annex IVAI, 34)</a:t>
            </a:r>
          </a:p>
          <a:p>
            <a:pPr marL="457200" indent="-457200">
              <a:buAutoNum type="alphaLcParenR"/>
            </a:pPr>
            <a:r>
              <a:rPr lang="nl-NL" sz="2000" dirty="0" smtClean="0"/>
              <a:t>het </a:t>
            </a:r>
            <a:r>
              <a:rPr lang="nl-NL" sz="2000" dirty="0"/>
              <a:t>groeimedium op het tijdstip van het planten: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— </a:t>
            </a:r>
            <a:r>
              <a:rPr lang="nl-NL" sz="2000" dirty="0"/>
              <a:t>ofwel vrij was van grond of organische bestanddelen </a:t>
            </a:r>
            <a:br>
              <a:rPr lang="nl-NL" sz="2000" dirty="0"/>
            </a:br>
            <a:r>
              <a:rPr lang="nl-NL" sz="2000" dirty="0" smtClean="0"/>
              <a:t>— </a:t>
            </a:r>
            <a:r>
              <a:rPr lang="nl-NL" sz="2000" dirty="0"/>
              <a:t>ofwel vrij was van insecten en schadelijke nematoden, en op adequate wijze was </a:t>
            </a:r>
            <a:r>
              <a:rPr lang="nl-NL" sz="2000" dirty="0" smtClean="0"/>
              <a:t>onderzocht (…)</a:t>
            </a:r>
            <a:br>
              <a:rPr lang="nl-NL" sz="2000" dirty="0" smtClean="0"/>
            </a:br>
            <a:r>
              <a:rPr lang="nl-NL" sz="2000" dirty="0" smtClean="0"/>
              <a:t>— </a:t>
            </a:r>
            <a:r>
              <a:rPr lang="nl-NL" sz="2000" dirty="0"/>
              <a:t>ofwel een adequate warmtebehandeling of fumigatie had ondergaan zodat het vrij was van schadelijke organismen </a:t>
            </a:r>
            <a:br>
              <a:rPr lang="nl-NL" sz="2000" dirty="0"/>
            </a:br>
            <a:r>
              <a:rPr lang="nl-NL" sz="2000" b="1" dirty="0" smtClean="0"/>
              <a:t>en</a:t>
            </a:r>
          </a:p>
          <a:p>
            <a:r>
              <a:rPr lang="nl-NL" sz="2000" dirty="0" smtClean="0"/>
              <a:t>b</a:t>
            </a:r>
            <a:r>
              <a:rPr lang="nl-NL" sz="2000" dirty="0"/>
              <a:t>) sedert het planten: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— </a:t>
            </a:r>
            <a:r>
              <a:rPr lang="nl-NL" sz="2000" dirty="0"/>
              <a:t>ofwel passende maatregelen zijn genomen om te garanderen dat het groeimedium vrij is gebleven van schadelijke </a:t>
            </a:r>
            <a:r>
              <a:rPr lang="nl-NL" sz="2000" dirty="0" smtClean="0"/>
              <a:t>organismen.</a:t>
            </a:r>
            <a:br>
              <a:rPr lang="nl-NL" sz="2000" dirty="0" smtClean="0"/>
            </a:br>
            <a:r>
              <a:rPr lang="nl-NL" sz="2000" b="1" dirty="0" smtClean="0"/>
              <a:t>— ofwel </a:t>
            </a:r>
            <a:r>
              <a:rPr lang="nl-NL" sz="2000" dirty="0"/>
              <a:t>de planten in de laatste twee weken vóór de verzending van het groeimedium zijn </a:t>
            </a:r>
            <a:r>
              <a:rPr lang="nl-NL" sz="2000" dirty="0" smtClean="0"/>
              <a:t>losgeschud</a:t>
            </a:r>
            <a:r>
              <a:rPr lang="nl-NL" sz="2000" dirty="0"/>
              <a:t>.</a:t>
            </a: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973006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205" y="129082"/>
            <a:ext cx="7482877" cy="749692"/>
          </a:xfrm>
          <a:solidFill>
            <a:schemeClr val="bg1"/>
          </a:solidFill>
        </p:spPr>
        <p:txBody>
          <a:bodyPr/>
          <a:lstStyle/>
          <a:p>
            <a:r>
              <a:rPr lang="nl-NL" dirty="0"/>
              <a:t>2</a:t>
            </a:r>
            <a:r>
              <a:rPr lang="nl-NL" dirty="0" smtClean="0"/>
              <a:t>. Nieuwe vereisten aanhangende grond</a:t>
            </a:r>
            <a:br>
              <a:rPr lang="nl-NL" dirty="0" smtClean="0"/>
            </a:br>
            <a:r>
              <a:rPr lang="nl-NL" dirty="0" smtClean="0"/>
              <a:t>	b) Welke vereisten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0D371-2D3D-42E3-8A2C-A166AF4D396E}" type="slidenum">
              <a:rPr lang="nl-NL" altLang="nl-NL" smtClean="0"/>
              <a:pPr/>
              <a:t>16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nl-NL" dirty="0" smtClean="0"/>
              <a:t>NVWA | 19 </a:t>
            </a:r>
            <a:r>
              <a:rPr lang="en-US" altLang="nl-NL" dirty="0" err="1" smtClean="0"/>
              <a:t>juli</a:t>
            </a:r>
            <a:r>
              <a:rPr lang="en-US" altLang="nl-NL" dirty="0" smtClean="0"/>
              <a:t> 2018| </a:t>
            </a:r>
            <a:r>
              <a:rPr lang="en-US" altLang="nl-NL" dirty="0" err="1" smtClean="0"/>
              <a:t>Voorlichitng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bedrijven</a:t>
            </a:r>
            <a:r>
              <a:rPr lang="en-US" altLang="nl-NL" dirty="0" smtClean="0"/>
              <a:t> – High Risk Plants</a:t>
            </a:r>
            <a:endParaRPr lang="nl-NL" alt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06878" y="1246909"/>
            <a:ext cx="8930244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Nieuwe eisen voor derde landen – BEGIN 2019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(2000/29/EC, annex IVAI, 34)</a:t>
            </a:r>
          </a:p>
          <a:p>
            <a:pPr marL="457200" indent="-457200">
              <a:buAutoNum type="alphaLcParenR"/>
            </a:pPr>
            <a:r>
              <a:rPr lang="nl-NL" sz="2000" dirty="0" smtClean="0"/>
              <a:t>het </a:t>
            </a:r>
            <a:r>
              <a:rPr lang="nl-NL" sz="2000" dirty="0"/>
              <a:t>groeimedium op het tijdstip van het planten: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>
                <a:solidFill>
                  <a:schemeClr val="tx1"/>
                </a:solidFill>
              </a:rPr>
              <a:t>— </a:t>
            </a:r>
            <a:r>
              <a:rPr lang="nl-NL" sz="2000" dirty="0">
                <a:solidFill>
                  <a:schemeClr val="tx1"/>
                </a:solidFill>
              </a:rPr>
              <a:t>ofwel vrij was van grond of organische </a:t>
            </a:r>
            <a:r>
              <a:rPr lang="nl-NL" sz="2000" dirty="0" smtClean="0">
                <a:solidFill>
                  <a:schemeClr val="tx1"/>
                </a:solidFill>
              </a:rPr>
              <a:t>bestanddelen</a:t>
            </a:r>
            <a:br>
              <a:rPr lang="nl-NL" sz="2000" dirty="0" smtClean="0">
                <a:solidFill>
                  <a:schemeClr val="tx1"/>
                </a:solidFill>
              </a:rPr>
            </a:br>
            <a:r>
              <a:rPr lang="nl-NL" sz="2000" dirty="0">
                <a:solidFill>
                  <a:srgbClr val="FF0000"/>
                </a:solidFill>
              </a:rPr>
              <a:t>— ofwel </a:t>
            </a:r>
            <a:r>
              <a:rPr lang="nl-NL" sz="2000" dirty="0" smtClean="0">
                <a:solidFill>
                  <a:srgbClr val="FF0000"/>
                </a:solidFill>
              </a:rPr>
              <a:t>volledig nieuwe turf of </a:t>
            </a:r>
            <a:r>
              <a:rPr lang="nl-NL" sz="2000" dirty="0" err="1" smtClean="0">
                <a:solidFill>
                  <a:srgbClr val="FF0000"/>
                </a:solidFill>
              </a:rPr>
              <a:t>cocos</a:t>
            </a:r>
            <a:r>
              <a:rPr lang="nl-NL" sz="2000" dirty="0" smtClean="0">
                <a:solidFill>
                  <a:srgbClr val="FF0000"/>
                </a:solidFill>
              </a:rPr>
              <a:t> vezels (</a:t>
            </a:r>
            <a:r>
              <a:rPr lang="nl-NL" sz="2000" dirty="0" err="1" smtClean="0">
                <a:solidFill>
                  <a:srgbClr val="FF0000"/>
                </a:solidFill>
              </a:rPr>
              <a:t>coir</a:t>
            </a:r>
            <a:r>
              <a:rPr lang="nl-NL" sz="2000" dirty="0" smtClean="0">
                <a:solidFill>
                  <a:srgbClr val="FF0000"/>
                </a:solidFill>
              </a:rPr>
              <a:t>)</a:t>
            </a:r>
            <a:r>
              <a:rPr lang="nl-NL" sz="2000" strike="sngStrike" dirty="0"/>
              <a:t/>
            </a:r>
            <a:br>
              <a:rPr lang="nl-NL" sz="2000" strike="sngStrike" dirty="0"/>
            </a:br>
            <a:r>
              <a:rPr lang="nl-NL" sz="2000" strike="sngStrike" dirty="0" smtClean="0">
                <a:solidFill>
                  <a:srgbClr val="FF0000"/>
                </a:solidFill>
              </a:rPr>
              <a:t>— </a:t>
            </a:r>
            <a:r>
              <a:rPr lang="nl-NL" sz="2000" strike="sngStrike" dirty="0">
                <a:solidFill>
                  <a:srgbClr val="FF0000"/>
                </a:solidFill>
              </a:rPr>
              <a:t>ofwel vrij was van insecten en schadelijke nematoden, en op adequate wijze was </a:t>
            </a:r>
            <a:r>
              <a:rPr lang="nl-NL" sz="2000" strike="sngStrike" dirty="0" smtClean="0">
                <a:solidFill>
                  <a:srgbClr val="FF0000"/>
                </a:solidFill>
              </a:rPr>
              <a:t>onderzocht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— </a:t>
            </a:r>
            <a:r>
              <a:rPr lang="nl-NL" sz="2000" dirty="0"/>
              <a:t>ofwel een adequate warmtebehandeling of </a:t>
            </a:r>
            <a:r>
              <a:rPr lang="nl-NL" sz="2000" dirty="0" smtClean="0"/>
              <a:t>fumigatie </a:t>
            </a:r>
            <a:r>
              <a:rPr lang="nl-NL" sz="2000" dirty="0" smtClean="0">
                <a:solidFill>
                  <a:srgbClr val="FF0000"/>
                </a:solidFill>
              </a:rPr>
              <a:t>of andere passende behandeling</a:t>
            </a:r>
            <a:r>
              <a:rPr lang="nl-NL" sz="2000" dirty="0" smtClean="0"/>
              <a:t> zodat </a:t>
            </a:r>
            <a:r>
              <a:rPr lang="nl-NL" sz="2000" dirty="0"/>
              <a:t>het vrij was van schadelijke organismen </a:t>
            </a:r>
            <a:r>
              <a:rPr lang="nl-NL" sz="2000" dirty="0" smtClean="0">
                <a:solidFill>
                  <a:srgbClr val="FF0000"/>
                </a:solidFill>
              </a:rPr>
              <a:t>en benoemd op het certificaat (</a:t>
            </a:r>
            <a:r>
              <a:rPr lang="nl-NL" sz="2000" dirty="0" err="1" smtClean="0">
                <a:solidFill>
                  <a:srgbClr val="FF0000"/>
                </a:solidFill>
              </a:rPr>
              <a:t>additional</a:t>
            </a:r>
            <a:r>
              <a:rPr lang="nl-NL" sz="2000" dirty="0" smtClean="0">
                <a:solidFill>
                  <a:srgbClr val="FF0000"/>
                </a:solidFill>
              </a:rPr>
              <a:t> </a:t>
            </a:r>
            <a:r>
              <a:rPr lang="nl-NL" sz="2000" dirty="0" err="1" smtClean="0">
                <a:solidFill>
                  <a:srgbClr val="FF0000"/>
                </a:solidFill>
              </a:rPr>
              <a:t>decl</a:t>
            </a:r>
            <a:r>
              <a:rPr lang="nl-NL" sz="2000" dirty="0" smtClean="0">
                <a:solidFill>
                  <a:srgbClr val="FF0000"/>
                </a:solidFill>
              </a:rPr>
              <a:t>.)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b="1" dirty="0" smtClean="0"/>
              <a:t>en</a:t>
            </a:r>
          </a:p>
          <a:p>
            <a:r>
              <a:rPr lang="nl-NL" sz="2000" dirty="0" smtClean="0"/>
              <a:t>b</a:t>
            </a:r>
            <a:r>
              <a:rPr lang="nl-NL" sz="2000" dirty="0"/>
              <a:t>) sedert het planten: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— </a:t>
            </a:r>
            <a:r>
              <a:rPr lang="nl-NL" sz="2000" dirty="0" smtClean="0">
                <a:solidFill>
                  <a:srgbClr val="FF0000"/>
                </a:solidFill>
              </a:rPr>
              <a:t>groeimedium fysiek geïsoleerd, hygiëne maatregelen, water vrij van schadelijke organismen</a:t>
            </a:r>
            <a:r>
              <a:rPr lang="nl-NL" sz="2000" dirty="0" smtClean="0"/>
              <a:t>.</a:t>
            </a:r>
            <a:br>
              <a:rPr lang="nl-NL" sz="2000" dirty="0" smtClean="0"/>
            </a:br>
            <a:r>
              <a:rPr lang="nl-NL" sz="2000" b="1" dirty="0" smtClean="0"/>
              <a:t>— ofwel </a:t>
            </a:r>
            <a:r>
              <a:rPr lang="nl-NL" sz="2000" dirty="0" smtClean="0"/>
              <a:t>twee </a:t>
            </a:r>
            <a:r>
              <a:rPr lang="nl-NL" sz="2000" dirty="0"/>
              <a:t>weken vóór de verzending </a:t>
            </a:r>
            <a:r>
              <a:rPr lang="nl-NL" sz="2000" dirty="0" smtClean="0"/>
              <a:t>volledige verwijderen groeimedium door </a:t>
            </a:r>
            <a:r>
              <a:rPr lang="nl-NL" sz="2000" dirty="0" smtClean="0">
                <a:solidFill>
                  <a:srgbClr val="FF0000"/>
                </a:solidFill>
              </a:rPr>
              <a:t>schoonspoelen met water</a:t>
            </a:r>
            <a:r>
              <a:rPr lang="nl-NL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569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0D371-2D3D-42E3-8A2C-A166AF4D396E}" type="slidenum">
              <a:rPr lang="nl-NL" altLang="nl-NL" smtClean="0"/>
              <a:pPr/>
              <a:t>17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nl-NL" smtClean="0"/>
              <a:t>NVWA | Sept 2018| European Commission Audit Plant Health</a:t>
            </a:r>
            <a:endParaRPr lang="nl-NL" alt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61257" y="1246910"/>
            <a:ext cx="8424191" cy="3040082"/>
          </a:xfrm>
        </p:spPr>
        <p:txBody>
          <a:bodyPr/>
          <a:lstStyle/>
          <a:p>
            <a:r>
              <a:rPr lang="nl-NL" dirty="0" err="1" smtClean="0"/>
              <a:t>Fyto</a:t>
            </a:r>
            <a:r>
              <a:rPr lang="nl-NL" dirty="0" smtClean="0"/>
              <a:t> regels worden steeds strenger.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Investeer in kassen, </a:t>
            </a:r>
            <a:r>
              <a:rPr lang="nl-NL" dirty="0" err="1" smtClean="0"/>
              <a:t>hygiene</a:t>
            </a:r>
            <a:r>
              <a:rPr lang="nl-NL" dirty="0" smtClean="0"/>
              <a:t>, schoon water, schoon groeimedium.</a:t>
            </a:r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129205" y="129082"/>
            <a:ext cx="7482877" cy="7496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900079"/>
                </a:solidFill>
                <a:latin typeface="Verdana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nl-NL" dirty="0" smtClean="0"/>
              <a:t>2. Nieuwe vereisten aanhangende grond</a:t>
            </a:r>
            <a:br>
              <a:rPr lang="nl-NL" dirty="0" smtClean="0"/>
            </a:br>
            <a:r>
              <a:rPr lang="nl-NL" dirty="0" smtClean="0"/>
              <a:t>	c) Wat kunt u doen?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771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206" y="129082"/>
            <a:ext cx="6200342" cy="749692"/>
          </a:xfrm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1. Mogelijk nieuwe importverboden</a:t>
            </a:r>
            <a:br>
              <a:rPr lang="nl-NL" dirty="0" smtClean="0"/>
            </a:br>
            <a:r>
              <a:rPr lang="nl-NL" dirty="0" smtClean="0"/>
              <a:t>	a) Waarom?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0D371-2D3D-42E3-8A2C-A166AF4D396E}" type="slidenum">
              <a:rPr lang="nl-NL" altLang="nl-NL" smtClean="0"/>
              <a:pPr/>
              <a:t>2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nl-NL" dirty="0" smtClean="0"/>
              <a:t>NVWA | 19 </a:t>
            </a:r>
            <a:r>
              <a:rPr lang="en-US" altLang="nl-NL" dirty="0" err="1" smtClean="0"/>
              <a:t>juli</a:t>
            </a:r>
            <a:r>
              <a:rPr lang="en-US" altLang="nl-NL" dirty="0" smtClean="0"/>
              <a:t> 2018| </a:t>
            </a:r>
            <a:r>
              <a:rPr lang="en-US" altLang="nl-NL" dirty="0" err="1" smtClean="0"/>
              <a:t>Voorlichitng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bedrijven</a:t>
            </a:r>
            <a:r>
              <a:rPr lang="en-US" altLang="nl-NL" dirty="0" smtClean="0"/>
              <a:t> – High Risk Plants</a:t>
            </a:r>
            <a:endParaRPr lang="nl-NL" alt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90005" y="1460665"/>
            <a:ext cx="86571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000" dirty="0" smtClean="0"/>
              <a:t>Nieuwe Plantengezondheidsverordening – art. 42 (2016/2031)</a:t>
            </a:r>
            <a:br>
              <a:rPr lang="nl-NL" sz="2000" dirty="0" smtClean="0"/>
            </a:br>
            <a:r>
              <a:rPr lang="nl-NL" sz="2000" dirty="0" smtClean="0"/>
              <a:t>(</a:t>
            </a:r>
            <a:r>
              <a:rPr lang="nl-NL" sz="2000" dirty="0" smtClean="0">
                <a:hlinkClick r:id="rId2"/>
              </a:rPr>
              <a:t>https</a:t>
            </a:r>
            <a:r>
              <a:rPr lang="nl-NL" sz="2000" dirty="0">
                <a:hlinkClick r:id="rId2"/>
              </a:rPr>
              <a:t>://</a:t>
            </a:r>
            <a:r>
              <a:rPr lang="nl-NL" sz="2000" dirty="0" smtClean="0">
                <a:hlinkClick r:id="rId2"/>
              </a:rPr>
              <a:t>eur-lex.europa.eu</a:t>
            </a:r>
            <a:r>
              <a:rPr lang="nl-NL" sz="2000" dirty="0" smtClean="0"/>
              <a:t>)</a:t>
            </a:r>
          </a:p>
          <a:p>
            <a:pPr marL="342900" indent="-342900">
              <a:buAutoNum type="arabicPeriod"/>
            </a:pPr>
            <a:r>
              <a:rPr lang="nl-NL" sz="2000" dirty="0" smtClean="0"/>
              <a:t>Uitvoeringsbesluit uiterlijk 14 december 2018.</a:t>
            </a:r>
          </a:p>
          <a:p>
            <a:pPr marL="342900" indent="-342900">
              <a:buAutoNum type="arabicPeriod"/>
            </a:pPr>
            <a:r>
              <a:rPr lang="nl-NL" sz="2000" dirty="0" smtClean="0"/>
              <a:t>In werking uiterlijk 14 december 2019.</a:t>
            </a:r>
          </a:p>
          <a:p>
            <a:pPr marL="342900" indent="-342900">
              <a:buAutoNum type="arabicPeriod"/>
            </a:pPr>
            <a:r>
              <a:rPr lang="nl-NL" sz="2000" dirty="0" smtClean="0"/>
              <a:t>EU Werkgroep ruim 1 jaar. </a:t>
            </a:r>
          </a:p>
          <a:p>
            <a:pPr marL="342900" indent="-342900">
              <a:buAutoNum type="arabicPeriod"/>
            </a:pPr>
            <a:r>
              <a:rPr lang="nl-NL" sz="2000" dirty="0"/>
              <a:t>één of </a:t>
            </a:r>
            <a:r>
              <a:rPr lang="nl-NL" sz="2000" dirty="0" smtClean="0"/>
              <a:t>meerdere criteria (annex III van 2016/2031):</a:t>
            </a:r>
            <a:br>
              <a:rPr lang="nl-NL" sz="2000" dirty="0" smtClean="0"/>
            </a:br>
            <a:r>
              <a:rPr lang="nl-NL" sz="2000" dirty="0" smtClean="0"/>
              <a:t>a) struik of boom</a:t>
            </a:r>
            <a:br>
              <a:rPr lang="nl-NL" sz="2000" dirty="0" smtClean="0"/>
            </a:br>
            <a:r>
              <a:rPr lang="nl-NL" sz="2000" dirty="0" smtClean="0"/>
              <a:t>b) in het wild verzameld</a:t>
            </a:r>
            <a:br>
              <a:rPr lang="nl-NL" sz="2000" dirty="0" smtClean="0"/>
            </a:br>
            <a:r>
              <a:rPr lang="nl-NL" sz="2000" dirty="0" smtClean="0"/>
              <a:t>c) in of uit vollegrond – afkomstig uit derde landen</a:t>
            </a:r>
            <a:br>
              <a:rPr lang="nl-NL" sz="2000" dirty="0" smtClean="0"/>
            </a:br>
            <a:r>
              <a:rPr lang="nl-NL" sz="2000" dirty="0" smtClean="0"/>
              <a:t>d) Plaagorganismen met grote impact op plantensoorten van groot belang</a:t>
            </a:r>
            <a:br>
              <a:rPr lang="nl-NL" sz="2000" dirty="0" smtClean="0"/>
            </a:br>
            <a:r>
              <a:rPr lang="nl-NL" sz="2000" dirty="0" smtClean="0"/>
              <a:t>e) drager van plaagorganismen zonder symptomen</a:t>
            </a:r>
            <a:br>
              <a:rPr lang="nl-NL" sz="2000" dirty="0" smtClean="0"/>
            </a:br>
            <a:r>
              <a:rPr lang="nl-NL" sz="2000" dirty="0" smtClean="0"/>
              <a:t>f) meerjarige (‘oude’) planten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87410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6" y="1069233"/>
            <a:ext cx="397827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0D371-2D3D-42E3-8A2C-A166AF4D396E}" type="slidenum">
              <a:rPr lang="nl-NL" altLang="nl-NL" smtClean="0"/>
              <a:pPr/>
              <a:t>3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nl-NL" smtClean="0"/>
              <a:t>NVWA | Sept 2018| European Commission Audit Plant Health</a:t>
            </a:r>
            <a:endParaRPr lang="nl-NL" altLang="nl-NL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29206" y="117207"/>
            <a:ext cx="6200342" cy="7496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900079"/>
                </a:solidFill>
                <a:latin typeface="Verdana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nl-NL" dirty="0" smtClean="0"/>
              <a:t>1. Mogelijk nieuwe importverboden</a:t>
            </a:r>
            <a:br>
              <a:rPr lang="nl-NL" dirty="0" smtClean="0"/>
            </a:br>
            <a:r>
              <a:rPr lang="nl-NL" dirty="0" smtClean="0"/>
              <a:t>	a) Waarom?</a:t>
            </a:r>
            <a:endParaRPr lang="nl-NL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57893" y="5700032"/>
            <a:ext cx="2665413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400" dirty="0" smtClean="0"/>
              <a:t>Eerste NL onderschepping okt </a:t>
            </a:r>
            <a:r>
              <a:rPr lang="nl-NL" altLang="nl-NL" sz="1400" dirty="0"/>
              <a:t>2014</a:t>
            </a:r>
            <a:br>
              <a:rPr lang="nl-NL" altLang="nl-NL" sz="1400" dirty="0"/>
            </a:br>
            <a:r>
              <a:rPr lang="nl-NL" altLang="nl-NL" sz="1400" dirty="0" smtClean="0"/>
              <a:t>Geen symptomen</a:t>
            </a:r>
            <a:endParaRPr lang="nl-NL" altLang="nl-NL" sz="1400" dirty="0"/>
          </a:p>
        </p:txBody>
      </p:sp>
      <p:sp>
        <p:nvSpPr>
          <p:cNvPr id="4" name="Tekstvak 3"/>
          <p:cNvSpPr txBox="1"/>
          <p:nvPr/>
        </p:nvSpPr>
        <p:spPr>
          <a:xfrm>
            <a:off x="4471081" y="1032312"/>
            <a:ext cx="4251366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i="1" dirty="0" err="1" smtClean="0"/>
              <a:t>Xylella</a:t>
            </a:r>
            <a:r>
              <a:rPr lang="nl-NL" i="1" dirty="0" smtClean="0"/>
              <a:t> </a:t>
            </a:r>
            <a:r>
              <a:rPr lang="nl-NL" i="1" dirty="0" err="1" smtClean="0"/>
              <a:t>fastidiosa</a:t>
            </a:r>
            <a:r>
              <a:rPr lang="nl-NL" i="1" dirty="0" smtClean="0"/>
              <a:t>: </a:t>
            </a:r>
            <a:br>
              <a:rPr lang="nl-NL" i="1" dirty="0" smtClean="0"/>
            </a:br>
            <a:r>
              <a:rPr lang="nl-NL" i="1" dirty="0" err="1" smtClean="0"/>
              <a:t>Coffea</a:t>
            </a:r>
            <a:r>
              <a:rPr lang="nl-NL" i="1" dirty="0" smtClean="0"/>
              <a:t> </a:t>
            </a:r>
            <a:r>
              <a:rPr lang="nl-NL" dirty="0" smtClean="0"/>
              <a:t>planten uit </a:t>
            </a:r>
          </a:p>
          <a:p>
            <a:r>
              <a:rPr lang="nl-NL" dirty="0" smtClean="0"/>
              <a:t>Costa Rica &amp; </a:t>
            </a:r>
            <a:r>
              <a:rPr lang="nl-NL" dirty="0" err="1" smtClean="0"/>
              <a:t>Guatamala</a:t>
            </a:r>
            <a:endParaRPr lang="nl-NL" dirty="0" smtClean="0"/>
          </a:p>
        </p:txBody>
      </p:sp>
      <p:sp>
        <p:nvSpPr>
          <p:cNvPr id="2" name="Tekstvak 1"/>
          <p:cNvSpPr txBox="1"/>
          <p:nvPr/>
        </p:nvSpPr>
        <p:spPr>
          <a:xfrm>
            <a:off x="2764156" y="2725433"/>
            <a:ext cx="6275757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Genetisch exact hetzelfde als IT olijf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5070"/>
            <a:ext cx="4572000" cy="304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52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0D371-2D3D-42E3-8A2C-A166AF4D396E}" type="slidenum">
              <a:rPr lang="nl-NL" altLang="nl-NL" smtClean="0"/>
              <a:pPr/>
              <a:t>4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nl-NL" smtClean="0"/>
              <a:t>NVWA | Sept 2018| European Commission Audit Plant Health</a:t>
            </a:r>
            <a:endParaRPr lang="nl-NL" altLang="nl-NL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29206" y="117207"/>
            <a:ext cx="6200342" cy="7496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900079"/>
                </a:solidFill>
                <a:latin typeface="Verdana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nl-NL" dirty="0" smtClean="0"/>
              <a:t>1. Mogelijk nieuwe importverboden</a:t>
            </a:r>
            <a:br>
              <a:rPr lang="nl-NL" dirty="0" smtClean="0"/>
            </a:br>
            <a:r>
              <a:rPr lang="nl-NL" dirty="0" smtClean="0"/>
              <a:t>	a) Waarom?</a:t>
            </a:r>
            <a:endParaRPr lang="nl-N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4" y="1635289"/>
            <a:ext cx="35052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28155" y="1045029"/>
            <a:ext cx="59732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 smtClean="0"/>
              <a:t>Diaphania</a:t>
            </a:r>
            <a:r>
              <a:rPr lang="nl-NL" i="1" dirty="0" smtClean="0"/>
              <a:t> </a:t>
            </a:r>
            <a:r>
              <a:rPr lang="nl-NL" i="1" dirty="0" err="1" smtClean="0"/>
              <a:t>perspectalis</a:t>
            </a:r>
            <a:r>
              <a:rPr lang="nl-NL" i="1" dirty="0" smtClean="0"/>
              <a:t> </a:t>
            </a:r>
            <a:r>
              <a:rPr lang="nl-NL" dirty="0" smtClean="0"/>
              <a:t>- buxusmot</a:t>
            </a:r>
            <a:endParaRPr lang="nl-NL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94" y="2996767"/>
            <a:ext cx="4556125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336492" y="1881510"/>
            <a:ext cx="4556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Buxus</a:t>
            </a:r>
            <a:r>
              <a:rPr lang="nl-NL" dirty="0" smtClean="0"/>
              <a:t> import uit China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528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0D371-2D3D-42E3-8A2C-A166AF4D396E}" type="slidenum">
              <a:rPr lang="nl-NL" altLang="nl-NL" smtClean="0"/>
              <a:pPr/>
              <a:t>5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nl-NL" smtClean="0"/>
              <a:t>NVWA | Sept 2018| European Commission Audit Plant Health</a:t>
            </a:r>
            <a:endParaRPr lang="nl-NL" altLang="nl-NL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29206" y="117207"/>
            <a:ext cx="6200342" cy="7496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900079"/>
                </a:solidFill>
                <a:latin typeface="Verdana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nl-NL" dirty="0" smtClean="0"/>
              <a:t>1. Mogelijk nieuwe importverboden</a:t>
            </a:r>
            <a:br>
              <a:rPr lang="nl-NL" dirty="0" smtClean="0"/>
            </a:br>
            <a:r>
              <a:rPr lang="nl-NL" dirty="0" smtClean="0"/>
              <a:t>	a) Waarom?</a:t>
            </a:r>
            <a:endParaRPr lang="nl-N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96" y="2701554"/>
            <a:ext cx="4770437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785756" y="5664530"/>
            <a:ext cx="394260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Destruction</a:t>
            </a:r>
            <a:r>
              <a:rPr lang="nl-NL" dirty="0" smtClean="0"/>
              <a:t> Greece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75014" y="1341144"/>
            <a:ext cx="7813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 smtClean="0"/>
              <a:t>Rhynchophorus</a:t>
            </a:r>
            <a:r>
              <a:rPr lang="nl-NL" i="1" dirty="0" smtClean="0"/>
              <a:t> </a:t>
            </a:r>
            <a:r>
              <a:rPr lang="nl-NL" i="1" dirty="0" err="1" smtClean="0"/>
              <a:t>ferrugineus</a:t>
            </a:r>
            <a:r>
              <a:rPr lang="nl-NL" dirty="0" smtClean="0"/>
              <a:t>: Red palm </a:t>
            </a:r>
            <a:r>
              <a:rPr lang="nl-NL" dirty="0" err="1" smtClean="0"/>
              <a:t>weevil</a:t>
            </a:r>
            <a:endParaRPr lang="nl-NL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117"/>
            <a:ext cx="40163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74658" y="2112575"/>
            <a:ext cx="82143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Hele </a:t>
            </a:r>
            <a:r>
              <a:rPr lang="nl-NL" dirty="0" err="1" smtClean="0"/>
              <a:t>Middelandse</a:t>
            </a:r>
            <a:r>
              <a:rPr lang="nl-NL" dirty="0" smtClean="0"/>
              <a:t> Zee gebied aangetast</a:t>
            </a:r>
          </a:p>
          <a:p>
            <a:r>
              <a:rPr lang="nl-NL" dirty="0" smtClean="0"/>
              <a:t>Veel NL handel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762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03538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0D371-2D3D-42E3-8A2C-A166AF4D396E}" type="slidenum">
              <a:rPr lang="nl-NL" altLang="nl-NL" smtClean="0"/>
              <a:pPr/>
              <a:t>6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nl-NL" smtClean="0"/>
              <a:t>NVWA | Sept 2018| European Commission Audit Plant Health</a:t>
            </a:r>
            <a:endParaRPr lang="nl-NL" altLang="nl-NL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29206" y="117207"/>
            <a:ext cx="6200342" cy="7496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900079"/>
                </a:solidFill>
                <a:latin typeface="Verdana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nl-NL" dirty="0" smtClean="0"/>
              <a:t>1. Mogelijk nieuwe importverboden</a:t>
            </a:r>
            <a:br>
              <a:rPr lang="nl-NL" dirty="0" smtClean="0"/>
            </a:br>
            <a:r>
              <a:rPr lang="nl-NL" dirty="0" smtClean="0"/>
              <a:t>	a) Waarom?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129206" y="1291250"/>
            <a:ext cx="8860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 smtClean="0"/>
              <a:t>Anoplophora</a:t>
            </a:r>
            <a:r>
              <a:rPr lang="nl-NL" i="1" dirty="0" smtClean="0"/>
              <a:t> </a:t>
            </a:r>
            <a:r>
              <a:rPr lang="nl-NL" i="1" dirty="0" err="1" smtClean="0"/>
              <a:t>chinensis</a:t>
            </a:r>
            <a:r>
              <a:rPr lang="nl-NL" i="1" dirty="0" smtClean="0"/>
              <a:t> </a:t>
            </a:r>
            <a:r>
              <a:rPr lang="nl-NL" dirty="0" smtClean="0"/>
              <a:t>: Oost-Aziatische boktor</a:t>
            </a:r>
            <a:endParaRPr lang="nl-NL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28" y="1783693"/>
            <a:ext cx="2498543" cy="187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6781800" y="2286000"/>
            <a:ext cx="1600200" cy="2438400"/>
            <a:chOff x="4272" y="1440"/>
            <a:chExt cx="1008" cy="1536"/>
          </a:xfrm>
        </p:grpSpPr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4272" y="1632"/>
              <a:ext cx="0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272" y="1440"/>
              <a:ext cx="1008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altLang="nl-NL" dirty="0" smtClean="0"/>
                <a:t>boorgat</a:t>
              </a:r>
              <a:endParaRPr lang="nl-NL" altLang="nl-NL" dirty="0"/>
            </a:p>
          </p:txBody>
        </p:sp>
      </p:grp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2133600" y="4554538"/>
            <a:ext cx="4191000" cy="2295525"/>
            <a:chOff x="1344" y="2874"/>
            <a:chExt cx="2640" cy="1446"/>
          </a:xfrm>
        </p:grpSpPr>
        <p:sp>
          <p:nvSpPr>
            <p:cNvPr id="17" name="Line 31"/>
            <p:cNvSpPr>
              <a:spLocks noChangeShapeType="1"/>
            </p:cNvSpPr>
            <p:nvPr/>
          </p:nvSpPr>
          <p:spPr bwMode="auto">
            <a:xfrm>
              <a:off x="2400" y="3120"/>
              <a:ext cx="158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pic>
          <p:nvPicPr>
            <p:cNvPr id="18" name="Picture 32" descr="P:\A&amp;V\Team EU Vertegenwoordiging\Photo Editor\Pests\Anaplophora\2008 intercerptions China\4416134B vergroting LARV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168"/>
              <a:ext cx="996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1765" y="2874"/>
              <a:ext cx="635" cy="3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altLang="nl-NL" dirty="0" smtClean="0"/>
                <a:t>rups</a:t>
              </a:r>
              <a:endParaRPr lang="nl-NL" altLang="nl-NL" dirty="0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1823" y="3094"/>
              <a:ext cx="0" cy="52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" name="Tekstvak 3"/>
          <p:cNvSpPr txBox="1"/>
          <p:nvPr/>
        </p:nvSpPr>
        <p:spPr>
          <a:xfrm>
            <a:off x="4023755" y="6277905"/>
            <a:ext cx="49064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800" dirty="0" smtClean="0"/>
              <a:t>2008: NL onderschepping Acer uit China</a:t>
            </a:r>
            <a:endParaRPr lang="nl-NL" sz="18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8425"/>
            <a:ext cx="22098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5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0D371-2D3D-42E3-8A2C-A166AF4D396E}" type="slidenum">
              <a:rPr lang="nl-NL" altLang="nl-NL" smtClean="0"/>
              <a:pPr/>
              <a:t>7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nl-NL" smtClean="0"/>
              <a:t>NVWA | Sept 2018| European Commission Audit Plant Health</a:t>
            </a:r>
            <a:endParaRPr lang="nl-NL" altLang="nl-NL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29206" y="117207"/>
            <a:ext cx="6200342" cy="7496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900079"/>
                </a:solidFill>
                <a:latin typeface="Verdana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nl-NL" dirty="0" smtClean="0"/>
              <a:t>1. Mogelijk nieuwe importverboden</a:t>
            </a:r>
            <a:br>
              <a:rPr lang="nl-NL" dirty="0" smtClean="0"/>
            </a:br>
            <a:r>
              <a:rPr lang="nl-NL" dirty="0" smtClean="0"/>
              <a:t>	a) Waarom?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41077"/>
            <a:ext cx="4738254" cy="356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1128155" y="1291250"/>
            <a:ext cx="73508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 smtClean="0"/>
              <a:t>Meloidogyne</a:t>
            </a:r>
            <a:r>
              <a:rPr lang="nl-NL" i="1" dirty="0"/>
              <a:t> </a:t>
            </a:r>
            <a:r>
              <a:rPr lang="nl-NL" i="1" dirty="0" err="1" smtClean="0"/>
              <a:t>ulmi</a:t>
            </a:r>
            <a:r>
              <a:rPr lang="nl-NL" i="1" dirty="0" smtClean="0"/>
              <a:t> </a:t>
            </a:r>
            <a:r>
              <a:rPr lang="nl-NL" dirty="0" smtClean="0"/>
              <a:t>– nematode op iepen</a:t>
            </a:r>
          </a:p>
          <a:p>
            <a:r>
              <a:rPr lang="nl-NL" dirty="0" smtClean="0"/>
              <a:t>Oorspronkelijke import: Japan</a:t>
            </a:r>
            <a:endParaRPr lang="nl-NL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00" y="3133725"/>
            <a:ext cx="4098925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55" y="2196935"/>
            <a:ext cx="2567745" cy="169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4389" y="5642605"/>
            <a:ext cx="38476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2014: omgevallen iep in Den Haag</a:t>
            </a:r>
            <a:br>
              <a:rPr lang="nl-NL" sz="1000" dirty="0" smtClean="0"/>
            </a:br>
            <a:r>
              <a:rPr lang="nl-NL" sz="1000" dirty="0" smtClean="0"/>
              <a:t>Zwaar besmet met M. </a:t>
            </a:r>
            <a:r>
              <a:rPr lang="nl-NL" sz="1000" dirty="0" err="1" smtClean="0"/>
              <a:t>ulmi</a:t>
            </a:r>
            <a:r>
              <a:rPr lang="nl-NL" sz="1000" dirty="0" smtClean="0"/>
              <a:t>.</a:t>
            </a:r>
            <a:endParaRPr lang="nl-NL" sz="1000" dirty="0"/>
          </a:p>
        </p:txBody>
      </p:sp>
      <p:sp>
        <p:nvSpPr>
          <p:cNvPr id="3" name="Tekstvak 2"/>
          <p:cNvSpPr txBox="1"/>
          <p:nvPr/>
        </p:nvSpPr>
        <p:spPr>
          <a:xfrm>
            <a:off x="6970815" y="3360717"/>
            <a:ext cx="19812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Gallen M. </a:t>
            </a:r>
            <a:r>
              <a:rPr lang="nl-NL" sz="1000" dirty="0" err="1" smtClean="0"/>
              <a:t>ulmi</a:t>
            </a:r>
            <a:r>
              <a:rPr lang="nl-NL" sz="1000" dirty="0" smtClean="0"/>
              <a:t> op wortels van iep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94015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Criteria: At </a:t>
            </a:r>
            <a:r>
              <a:rPr lang="nl-NL" dirty="0" err="1" smtClean="0"/>
              <a:t>least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new pest per genus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364282" y="1811409"/>
            <a:ext cx="8257203" cy="4390694"/>
          </a:xfrm>
        </p:spPr>
        <p:txBody>
          <a:bodyPr/>
          <a:lstStyle/>
          <a:p>
            <a:pPr lvl="0"/>
            <a:r>
              <a:rPr lang="nl-NL" sz="2000" dirty="0" err="1"/>
              <a:t>the</a:t>
            </a:r>
            <a:r>
              <a:rPr lang="nl-NL" sz="2000" dirty="0"/>
              <a:t> plant genus or species is a </a:t>
            </a:r>
            <a:r>
              <a:rPr lang="nl-NL" sz="2000" dirty="0" err="1"/>
              <a:t>main</a:t>
            </a:r>
            <a:r>
              <a:rPr lang="nl-NL" sz="2000" dirty="0"/>
              <a:t> host plant of </a:t>
            </a:r>
            <a:r>
              <a:rPr lang="nl-NL" sz="2000" dirty="0" err="1"/>
              <a:t>the</a:t>
            </a:r>
            <a:r>
              <a:rPr lang="nl-NL" sz="2000" dirty="0"/>
              <a:t> pest;</a:t>
            </a:r>
          </a:p>
          <a:p>
            <a:pPr lvl="0"/>
            <a:r>
              <a:rPr lang="nl-NL" sz="2000" dirty="0" err="1"/>
              <a:t>the</a:t>
            </a:r>
            <a:r>
              <a:rPr lang="nl-NL" sz="2000" dirty="0"/>
              <a:t> pest is </a:t>
            </a:r>
            <a:r>
              <a:rPr lang="nl-NL" sz="2000" dirty="0" err="1"/>
              <a:t>not</a:t>
            </a:r>
            <a:r>
              <a:rPr lang="nl-NL" sz="2000" dirty="0"/>
              <a:t> present in </a:t>
            </a:r>
            <a:r>
              <a:rPr lang="nl-NL" sz="2000" dirty="0" err="1"/>
              <a:t>the</a:t>
            </a:r>
            <a:r>
              <a:rPr lang="nl-NL" sz="2000" dirty="0"/>
              <a:t> EU;</a:t>
            </a:r>
          </a:p>
          <a:p>
            <a:pPr lvl="0"/>
            <a:r>
              <a:rPr lang="nl-NL" sz="2000" dirty="0"/>
              <a:t>no recent EPPO or EU-PRA is </a:t>
            </a:r>
            <a:r>
              <a:rPr lang="nl-NL" sz="2000" dirty="0" err="1"/>
              <a:t>available</a:t>
            </a:r>
            <a:r>
              <a:rPr lang="nl-NL" sz="2000" dirty="0"/>
              <a:t>;</a:t>
            </a:r>
          </a:p>
          <a:p>
            <a:pPr lvl="0"/>
            <a:r>
              <a:rPr lang="nl-NL" sz="2000" dirty="0" err="1"/>
              <a:t>the</a:t>
            </a:r>
            <a:r>
              <a:rPr lang="nl-NL" sz="2000" dirty="0"/>
              <a:t> pest is </a:t>
            </a:r>
            <a:r>
              <a:rPr lang="nl-NL" sz="2000" dirty="0" err="1"/>
              <a:t>currently</a:t>
            </a:r>
            <a:r>
              <a:rPr lang="nl-NL" sz="2000" dirty="0"/>
              <a:t> </a:t>
            </a: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regulated</a:t>
            </a:r>
            <a:r>
              <a:rPr lang="nl-NL" sz="2000" dirty="0"/>
              <a:t>;</a:t>
            </a:r>
          </a:p>
          <a:p>
            <a:pPr lvl="0"/>
            <a:r>
              <a:rPr lang="nl-NL" sz="2000" dirty="0" err="1"/>
              <a:t>plants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planting is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main</a:t>
            </a:r>
            <a:r>
              <a:rPr lang="nl-NL" sz="2000" dirty="0"/>
              <a:t> </a:t>
            </a:r>
            <a:r>
              <a:rPr lang="nl-NL" sz="2000" dirty="0" err="1"/>
              <a:t>pathway</a:t>
            </a:r>
            <a:r>
              <a:rPr lang="nl-NL" sz="2000" dirty="0"/>
              <a:t>;</a:t>
            </a:r>
          </a:p>
          <a:p>
            <a:pPr lvl="0"/>
            <a:r>
              <a:rPr lang="nl-NL" sz="2000" dirty="0" err="1"/>
              <a:t>the</a:t>
            </a:r>
            <a:r>
              <a:rPr lang="nl-NL" sz="2000" dirty="0"/>
              <a:t> pest is a ‘major pest’.</a:t>
            </a:r>
          </a:p>
          <a:p>
            <a:pPr marL="0" indent="0">
              <a:buNone/>
            </a:pPr>
            <a:r>
              <a:rPr lang="en-US" sz="2000" dirty="0" smtClean="0"/>
              <a:t>(Major </a:t>
            </a:r>
            <a:r>
              <a:rPr lang="en-US" sz="2000" dirty="0"/>
              <a:t>pest: pest that is assessed to have major impacts on plant species which are of major economic, social or environmental importance to the Union territory if it would become </a:t>
            </a:r>
            <a:r>
              <a:rPr lang="en-US" sz="2000" dirty="0" smtClean="0"/>
              <a:t>established).</a:t>
            </a:r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0D371-2D3D-42E3-8A2C-A166AF4D396E}" type="slidenum">
              <a:rPr lang="nl-NL" altLang="nl-NL" smtClean="0"/>
              <a:pPr/>
              <a:t>8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nl-NL" smtClean="0"/>
              <a:t>NVWA | Sept 2018| European Commission Audit Plant Health</a:t>
            </a:r>
            <a:endParaRPr lang="nl-NL" altLang="nl-NL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29206" y="117207"/>
            <a:ext cx="6200342" cy="7496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900079"/>
                </a:solidFill>
                <a:latin typeface="Verdana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nl-NL" dirty="0" smtClean="0"/>
              <a:t>1. Mogelijk nieuwe importverboden</a:t>
            </a:r>
            <a:br>
              <a:rPr lang="nl-NL" dirty="0" smtClean="0"/>
            </a:br>
            <a:r>
              <a:rPr lang="nl-NL" dirty="0" smtClean="0"/>
              <a:t>	a) Waarom?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958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206" y="129082"/>
            <a:ext cx="9014794" cy="749692"/>
          </a:xfrm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1. Mogelijk nieuwe importverboden</a:t>
            </a:r>
            <a:br>
              <a:rPr lang="nl-NL" dirty="0" smtClean="0"/>
            </a:br>
            <a:r>
              <a:rPr lang="nl-NL" dirty="0" smtClean="0"/>
              <a:t>b) Welke plant genera? (NB: ALLES – ook zaden)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0D371-2D3D-42E3-8A2C-A166AF4D396E}" type="slidenum">
              <a:rPr lang="nl-NL" altLang="nl-NL" smtClean="0"/>
              <a:pPr/>
              <a:t>9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nl-NL" dirty="0" smtClean="0"/>
              <a:t>NVWA | 19 </a:t>
            </a:r>
            <a:r>
              <a:rPr lang="en-US" altLang="nl-NL" dirty="0" err="1" smtClean="0"/>
              <a:t>juli</a:t>
            </a:r>
            <a:r>
              <a:rPr lang="en-US" altLang="nl-NL" dirty="0" smtClean="0"/>
              <a:t> 2018| </a:t>
            </a:r>
            <a:r>
              <a:rPr lang="en-US" altLang="nl-NL" dirty="0" err="1" smtClean="0"/>
              <a:t>Voorlichitng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bedrijven</a:t>
            </a:r>
            <a:r>
              <a:rPr lang="en-US" altLang="nl-NL" dirty="0" smtClean="0"/>
              <a:t> – High Risk Plants</a:t>
            </a:r>
            <a:endParaRPr lang="nl-NL" altLang="nl-NL" dirty="0"/>
          </a:p>
        </p:txBody>
      </p:sp>
      <p:sp>
        <p:nvSpPr>
          <p:cNvPr id="4" name="Rechthoek 3"/>
          <p:cNvSpPr/>
          <p:nvPr/>
        </p:nvSpPr>
        <p:spPr>
          <a:xfrm>
            <a:off x="391887" y="1223155"/>
            <a:ext cx="8752113" cy="4893647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nl-NL" sz="2400" i="1" dirty="0"/>
              <a:t>Acacia</a:t>
            </a:r>
          </a:p>
          <a:p>
            <a:r>
              <a:rPr lang="nl-NL" sz="2400" b="1" i="1" dirty="0">
                <a:solidFill>
                  <a:schemeClr val="tx1"/>
                </a:solidFill>
              </a:rPr>
              <a:t>Acer</a:t>
            </a:r>
          </a:p>
          <a:p>
            <a:r>
              <a:rPr lang="nl-NL" sz="2400" i="1" dirty="0" err="1"/>
              <a:t>Albizia</a:t>
            </a:r>
            <a:endParaRPr lang="nl-NL" sz="2400" i="1" dirty="0"/>
          </a:p>
          <a:p>
            <a:r>
              <a:rPr lang="nl-NL" sz="2400" i="1" dirty="0" err="1"/>
              <a:t>Alnus</a:t>
            </a:r>
            <a:endParaRPr lang="nl-NL" sz="2400" i="1" dirty="0"/>
          </a:p>
          <a:p>
            <a:r>
              <a:rPr lang="nl-NL" sz="2400" i="1" dirty="0" err="1"/>
              <a:t>Annona</a:t>
            </a:r>
            <a:endParaRPr lang="nl-NL" sz="2400" i="1" dirty="0"/>
          </a:p>
          <a:p>
            <a:r>
              <a:rPr lang="nl-NL" sz="2400" i="1" dirty="0" err="1"/>
              <a:t>Bauhinia</a:t>
            </a:r>
            <a:endParaRPr lang="nl-NL" sz="2400" i="1" dirty="0"/>
          </a:p>
          <a:p>
            <a:r>
              <a:rPr lang="nl-NL" sz="2400" i="1" dirty="0"/>
              <a:t>Berberis</a:t>
            </a:r>
          </a:p>
          <a:p>
            <a:r>
              <a:rPr lang="nl-NL" sz="2400" i="1" dirty="0" err="1"/>
              <a:t>Betula</a:t>
            </a:r>
            <a:endParaRPr lang="nl-NL" sz="2400" i="1" dirty="0"/>
          </a:p>
          <a:p>
            <a:r>
              <a:rPr lang="nl-NL" sz="2400" i="1" dirty="0" err="1"/>
              <a:t>Caesalpinia</a:t>
            </a:r>
            <a:endParaRPr lang="nl-NL" sz="2400" i="1" dirty="0"/>
          </a:p>
          <a:p>
            <a:r>
              <a:rPr lang="nl-NL" sz="2400" i="1" dirty="0" err="1"/>
              <a:t>Cassia</a:t>
            </a:r>
            <a:endParaRPr lang="nl-NL" sz="2400" i="1" dirty="0"/>
          </a:p>
          <a:p>
            <a:r>
              <a:rPr lang="nl-NL" sz="2400" i="1" dirty="0" err="1"/>
              <a:t>Castanea</a:t>
            </a:r>
            <a:endParaRPr lang="nl-NL" sz="2400" i="1" dirty="0"/>
          </a:p>
          <a:p>
            <a:r>
              <a:rPr lang="nl-NL" sz="2400" i="1" dirty="0" err="1"/>
              <a:t>Cornus</a:t>
            </a:r>
            <a:endParaRPr lang="nl-NL" sz="2400" i="1" dirty="0"/>
          </a:p>
          <a:p>
            <a:r>
              <a:rPr lang="nl-NL" sz="2400" i="1" dirty="0" err="1"/>
              <a:t>Corylus</a:t>
            </a:r>
            <a:endParaRPr lang="nl-NL" sz="2400" i="1" dirty="0"/>
          </a:p>
          <a:p>
            <a:r>
              <a:rPr lang="nl-NL" sz="2400" i="1" dirty="0" err="1"/>
              <a:t>Crataegus</a:t>
            </a:r>
            <a:endParaRPr lang="nl-NL" sz="2400" i="1" dirty="0"/>
          </a:p>
          <a:p>
            <a:r>
              <a:rPr lang="nl-NL" sz="2400" b="1" i="1" dirty="0" err="1">
                <a:solidFill>
                  <a:srgbClr val="0070C0"/>
                </a:solidFill>
              </a:rPr>
              <a:t>Cycas</a:t>
            </a:r>
            <a:endParaRPr lang="nl-NL" sz="2400" b="1" i="1" dirty="0">
              <a:solidFill>
                <a:srgbClr val="0070C0"/>
              </a:solidFill>
            </a:endParaRPr>
          </a:p>
          <a:p>
            <a:r>
              <a:rPr lang="nl-NL" sz="2400" i="1" dirty="0" err="1"/>
              <a:t>Diospyros</a:t>
            </a:r>
            <a:endParaRPr lang="nl-NL" sz="2400" i="1" dirty="0"/>
          </a:p>
          <a:p>
            <a:r>
              <a:rPr lang="nl-NL" sz="2400" i="1" dirty="0"/>
              <a:t>Eucalyptus</a:t>
            </a:r>
          </a:p>
          <a:p>
            <a:r>
              <a:rPr lang="nl-NL" sz="2400" i="1" dirty="0" err="1"/>
              <a:t>Fagus</a:t>
            </a:r>
            <a:endParaRPr lang="nl-NL" sz="2400" i="1" dirty="0"/>
          </a:p>
          <a:p>
            <a:r>
              <a:rPr lang="nl-NL" sz="2400" b="1" i="1" dirty="0">
                <a:solidFill>
                  <a:srgbClr val="FF0000"/>
                </a:solidFill>
              </a:rPr>
              <a:t>Ficus</a:t>
            </a:r>
          </a:p>
          <a:p>
            <a:r>
              <a:rPr lang="nl-NL" sz="2400" i="1" dirty="0" err="1"/>
              <a:t>Fraxinus</a:t>
            </a:r>
            <a:endParaRPr lang="nl-NL" sz="2400" i="1" dirty="0"/>
          </a:p>
          <a:p>
            <a:r>
              <a:rPr lang="nl-NL" sz="2400" i="1" dirty="0"/>
              <a:t>Hamamelis</a:t>
            </a:r>
          </a:p>
          <a:p>
            <a:r>
              <a:rPr lang="nl-NL" sz="2400" b="1" i="1" dirty="0" err="1">
                <a:solidFill>
                  <a:schemeClr val="tx1"/>
                </a:solidFill>
              </a:rPr>
              <a:t>Jasminum</a:t>
            </a:r>
            <a:endParaRPr lang="nl-NL" sz="2400" b="1" i="1" dirty="0">
              <a:solidFill>
                <a:schemeClr val="tx1"/>
              </a:solidFill>
            </a:endParaRPr>
          </a:p>
          <a:p>
            <a:r>
              <a:rPr lang="nl-NL" sz="2400" i="1" dirty="0" err="1"/>
              <a:t>Juglans</a:t>
            </a:r>
            <a:endParaRPr lang="nl-NL" sz="2400" i="1" dirty="0"/>
          </a:p>
          <a:p>
            <a:r>
              <a:rPr lang="nl-NL" sz="2400" b="1" i="1" dirty="0" err="1">
                <a:solidFill>
                  <a:schemeClr val="tx1"/>
                </a:solidFill>
              </a:rPr>
              <a:t>Ligustrum</a:t>
            </a:r>
            <a:endParaRPr lang="nl-NL" sz="2400" b="1" i="1" dirty="0">
              <a:solidFill>
                <a:schemeClr val="tx1"/>
              </a:solidFill>
            </a:endParaRPr>
          </a:p>
          <a:p>
            <a:r>
              <a:rPr lang="nl-NL" sz="2400" b="1" i="1" dirty="0" err="1">
                <a:solidFill>
                  <a:schemeClr val="tx1"/>
                </a:solidFill>
              </a:rPr>
              <a:t>Lonicera</a:t>
            </a:r>
            <a:endParaRPr lang="nl-NL" sz="2400" b="1" i="1" dirty="0">
              <a:solidFill>
                <a:schemeClr val="tx1"/>
              </a:solidFill>
            </a:endParaRPr>
          </a:p>
          <a:p>
            <a:r>
              <a:rPr lang="nl-NL" sz="2400" i="1" dirty="0"/>
              <a:t>Malus</a:t>
            </a:r>
          </a:p>
          <a:p>
            <a:r>
              <a:rPr lang="nl-NL" sz="2400" i="1" dirty="0" err="1"/>
              <a:t>Nerium</a:t>
            </a:r>
            <a:endParaRPr lang="nl-NL" sz="2400" i="1" dirty="0"/>
          </a:p>
          <a:p>
            <a:r>
              <a:rPr lang="nl-NL" sz="2400" i="1" dirty="0" err="1"/>
              <a:t>Ostrya</a:t>
            </a:r>
            <a:endParaRPr lang="nl-NL" sz="2400" i="1" dirty="0"/>
          </a:p>
          <a:p>
            <a:r>
              <a:rPr lang="nl-NL" sz="2400" i="1" dirty="0" err="1"/>
              <a:t>Persea</a:t>
            </a:r>
            <a:endParaRPr lang="nl-NL" sz="2400" i="1" dirty="0"/>
          </a:p>
          <a:p>
            <a:r>
              <a:rPr lang="nl-NL" sz="2400" i="1" dirty="0" err="1"/>
              <a:t>Populus</a:t>
            </a:r>
            <a:endParaRPr lang="nl-NL" sz="2400" i="1" dirty="0"/>
          </a:p>
          <a:p>
            <a:r>
              <a:rPr lang="nl-NL" sz="2400" i="1" dirty="0"/>
              <a:t>Prunus</a:t>
            </a:r>
          </a:p>
          <a:p>
            <a:r>
              <a:rPr lang="nl-NL" sz="2400" i="1" dirty="0" err="1"/>
              <a:t>Quercus</a:t>
            </a:r>
            <a:endParaRPr lang="nl-NL" sz="2400" i="1" dirty="0"/>
          </a:p>
          <a:p>
            <a:r>
              <a:rPr lang="nl-NL" sz="2400" i="1" dirty="0" err="1"/>
              <a:t>Robinia</a:t>
            </a:r>
            <a:endParaRPr lang="nl-NL" sz="2400" i="1" dirty="0"/>
          </a:p>
          <a:p>
            <a:r>
              <a:rPr lang="nl-NL" sz="2400" i="1" dirty="0" err="1"/>
              <a:t>Salix</a:t>
            </a:r>
            <a:endParaRPr lang="nl-NL" sz="2400" i="1" dirty="0"/>
          </a:p>
          <a:p>
            <a:r>
              <a:rPr lang="nl-NL" sz="2400" i="1" dirty="0" err="1"/>
              <a:t>Sorbus</a:t>
            </a:r>
            <a:endParaRPr lang="nl-NL" sz="2400" i="1" dirty="0"/>
          </a:p>
          <a:p>
            <a:r>
              <a:rPr lang="nl-NL" sz="2400" i="1" dirty="0" err="1"/>
              <a:t>Syringa</a:t>
            </a:r>
            <a:endParaRPr lang="nl-NL" sz="2400" i="1" dirty="0"/>
          </a:p>
          <a:p>
            <a:r>
              <a:rPr lang="nl-NL" sz="2400" i="1" dirty="0"/>
              <a:t>Taxus</a:t>
            </a:r>
          </a:p>
          <a:p>
            <a:r>
              <a:rPr lang="nl-NL" sz="2400" i="1" dirty="0" err="1"/>
              <a:t>Tilia</a:t>
            </a:r>
            <a:endParaRPr lang="nl-NL" sz="2400" i="1" dirty="0"/>
          </a:p>
          <a:p>
            <a:r>
              <a:rPr lang="nl-NL" sz="2400" i="1" dirty="0" err="1"/>
              <a:t>Ulmus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4038953566"/>
      </p:ext>
    </p:extLst>
  </p:cSld>
  <p:clrMapOvr>
    <a:masterClrMapping/>
  </p:clrMapOvr>
</p:sld>
</file>

<file path=ppt/theme/theme1.xml><?xml version="1.0" encoding="utf-8"?>
<a:theme xmlns:a="http://schemas.openxmlformats.org/drawingml/2006/main" name="NVWA_EN_zonder macro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Lege presentat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1_Lege presentati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3_blank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NVWA_EN_zonder macro</Template>
  <TotalTime>1455</TotalTime>
  <Words>633</Words>
  <Application>Microsoft Office PowerPoint</Application>
  <PresentationFormat>Diavoorstelling (4:3)</PresentationFormat>
  <Paragraphs>234</Paragraphs>
  <Slides>17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NVWA_EN_zonder macro</vt:lpstr>
      <vt:lpstr>Standaardontwerp</vt:lpstr>
      <vt:lpstr>3_blank</vt:lpstr>
      <vt:lpstr>PowerPoint-presentatie</vt:lpstr>
      <vt:lpstr>1. Mogelijk nieuwe importverboden  a) Waarom?</vt:lpstr>
      <vt:lpstr>PowerPoint-presentatie</vt:lpstr>
      <vt:lpstr>PowerPoint-presentatie</vt:lpstr>
      <vt:lpstr>PowerPoint-presentatie</vt:lpstr>
      <vt:lpstr>PowerPoint-presentatie</vt:lpstr>
      <vt:lpstr>PowerPoint-presentatie</vt:lpstr>
      <vt:lpstr>Criteria: At least one new pest per genus</vt:lpstr>
      <vt:lpstr>1. Mogelijk nieuwe importverboden b) Welke plant genera? (NB: ALLES – ook zaden)</vt:lpstr>
      <vt:lpstr>1. Mogelijk nieuwe importverboden b) Welke plant genera? (NB: ALLES – ook zaden)</vt:lpstr>
      <vt:lpstr>1. Mogelijk nieuwe importverboden  c) Vervolg</vt:lpstr>
      <vt:lpstr>1. Mogelijk nieuwe importverboden  c) Vervolg</vt:lpstr>
      <vt:lpstr>1. Mogelijk nieuwe importverboden  d) Wat kunt u doen?</vt:lpstr>
      <vt:lpstr>2. Nieuwe vereisten aanhangende grond  a) Waarom?</vt:lpstr>
      <vt:lpstr>2. Nieuwe vereisten aanhangende grond  b) Welke vereisten</vt:lpstr>
      <vt:lpstr>2. Nieuwe vereisten aanhangende grond  b) Welke vereisten</vt:lpstr>
      <vt:lpstr>Fyto regels worden steeds strenger.  Investeer in kassen, hygiene, schoon water, schoon groeimedium.</vt:lpstr>
    </vt:vector>
  </TitlesOfParts>
  <Company>LNV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Hoop, ir. M.B. de (Bram)</dc:creator>
  <cp:lastModifiedBy>Hoop, ir. M.B. de (Bram)</cp:lastModifiedBy>
  <cp:revision>84</cp:revision>
  <dcterms:created xsi:type="dcterms:W3CDTF">2018-06-29T12:51:59Z</dcterms:created>
  <dcterms:modified xsi:type="dcterms:W3CDTF">2018-07-19T07:10:57Z</dcterms:modified>
</cp:coreProperties>
</file>